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0"/>
  </p:notesMasterIdLst>
  <p:sldIdLst>
    <p:sldId id="389" r:id="rId2"/>
    <p:sldId id="391" r:id="rId3"/>
    <p:sldId id="392" r:id="rId4"/>
    <p:sldId id="394" r:id="rId5"/>
    <p:sldId id="399" r:id="rId6"/>
    <p:sldId id="395" r:id="rId7"/>
    <p:sldId id="396" r:id="rId8"/>
    <p:sldId id="39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B05"/>
    <a:srgbClr val="181903"/>
    <a:srgbClr val="151601"/>
    <a:srgbClr val="222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02" autoAdjust="0"/>
    <p:restoredTop sz="95238" autoAdjust="0"/>
  </p:normalViewPr>
  <p:slideViewPr>
    <p:cSldViewPr snapToGrid="0" snapToObjects="1">
      <p:cViewPr varScale="1">
        <p:scale>
          <a:sx n="122" d="100"/>
          <a:sy n="122" d="100"/>
        </p:scale>
        <p:origin x="12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4" d="100"/>
          <a:sy n="104" d="100"/>
        </p:scale>
        <p:origin x="-25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20358-2B00-094F-B01F-91E31F447762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4A34E-BA46-C745-863D-3C990768B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64A34E-BA46-C745-863D-3C990768B0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97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64A34E-BA46-C745-863D-3C990768B01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02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64A34E-BA46-C745-863D-3C990768B0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16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64A34E-BA46-C745-863D-3C990768B0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59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64A34E-BA46-C745-863D-3C990768B0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43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64A34E-BA46-C745-863D-3C990768B0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97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64A34E-BA46-C745-863D-3C990768B0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70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64A34E-BA46-C745-863D-3C990768B0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9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4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5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70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952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72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5247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0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36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0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4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4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5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6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3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1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4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DF3F4FF-3C06-B441-B042-E021ECCCD639}" type="datetimeFigureOut">
              <a:rPr lang="en-US" smtClean="0"/>
              <a:pPr/>
              <a:t>1/27/24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D30E21-8C7B-E54A-AC43-FDF4667B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907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D44A2-7F77-E691-1627-83AAAEA15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22" y="268014"/>
            <a:ext cx="8797158" cy="62589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tx1"/>
                </a:solidFill>
              </a:rPr>
              <a:t>HCBCGT 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chemeClr val="tx1"/>
                </a:solidFill>
              </a:rPr>
              <a:t>FINANCIAL UPDATE</a:t>
            </a:r>
          </a:p>
        </p:txBody>
      </p:sp>
    </p:spTree>
    <p:extLst>
      <p:ext uri="{BB962C8B-B14F-4D97-AF65-F5344CB8AC3E}">
        <p14:creationId xmlns:p14="http://schemas.microsoft.com/office/powerpoint/2010/main" val="418916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D44A2-7F77-E691-1627-83AAAEA15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22" y="268014"/>
            <a:ext cx="8797158" cy="62589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6" name="Picture 5" descr="A picture containing sitting, computer, holding, laptop">
            <a:extLst>
              <a:ext uri="{FF2B5EF4-FFF2-40B4-BE49-F238E27FC236}">
                <a16:creationId xmlns:a16="http://schemas.microsoft.com/office/drawing/2014/main" id="{7E3631B0-1C4E-6644-ACC6-CF7F90BAF0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/>
          <a:stretch/>
        </p:blipFill>
        <p:spPr>
          <a:xfrm>
            <a:off x="15" y="857252"/>
            <a:ext cx="9143985" cy="6877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79D1A20-9C59-BD02-102E-7A7F44A14438}"/>
              </a:ext>
            </a:extLst>
          </p:cNvPr>
          <p:cNvSpPr txBox="1"/>
          <p:nvPr/>
        </p:nvSpPr>
        <p:spPr>
          <a:xfrm>
            <a:off x="173422" y="1016471"/>
            <a:ext cx="87971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2023 Actual </a:t>
            </a:r>
            <a:r>
              <a:rPr lang="en-US" sz="3600" b="1" u="sng" dirty="0"/>
              <a:t>Offering</a:t>
            </a:r>
            <a:r>
              <a:rPr lang="en-US" sz="3600" b="1" dirty="0"/>
              <a:t> Versus Budget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EB2482-48E4-A412-6642-5282BB7845D1}"/>
              </a:ext>
            </a:extLst>
          </p:cNvPr>
          <p:cNvSpPr txBox="1"/>
          <p:nvPr/>
        </p:nvSpPr>
        <p:spPr>
          <a:xfrm>
            <a:off x="289248" y="2274838"/>
            <a:ext cx="8612155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Received </a:t>
            </a:r>
            <a:r>
              <a:rPr lang="en-US" sz="36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$93,249 </a:t>
            </a:r>
            <a:r>
              <a:rPr lang="en-US" sz="24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(5.61%) </a:t>
            </a:r>
            <a:r>
              <a:rPr lang="en-US" sz="36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more</a:t>
            </a:r>
            <a:r>
              <a:rPr lang="en-US" sz="3600" b="1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 than budget  </a:t>
            </a:r>
          </a:p>
          <a:p>
            <a:pPr>
              <a:lnSpc>
                <a:spcPct val="90000"/>
              </a:lnSpc>
            </a:pPr>
            <a:endParaRPr lang="en-US" sz="2400" b="1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B05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		</a:t>
            </a:r>
            <a:r>
              <a:rPr lang="en-US" sz="3200" dirty="0">
                <a:solidFill>
                  <a:srgbClr val="00B05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	</a:t>
            </a: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Actual		 	$ 1,661,313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			Budget			$ 1,568,064 	</a:t>
            </a:r>
            <a:endParaRPr lang="en-US" sz="32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85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C941-4DB4-8301-90E5-3089C6739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524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2023 Actual </a:t>
            </a:r>
            <a:r>
              <a:rPr lang="en-US" sz="3600" b="1" u="sng" dirty="0"/>
              <a:t>Spending</a:t>
            </a:r>
            <a:r>
              <a:rPr lang="en-US" sz="3600" b="1" dirty="0"/>
              <a:t> Versus Budget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96E161-735F-0463-7A8D-DC321B126A94}"/>
              </a:ext>
            </a:extLst>
          </p:cNvPr>
          <p:cNvSpPr txBox="1"/>
          <p:nvPr/>
        </p:nvSpPr>
        <p:spPr>
          <a:xfrm>
            <a:off x="268013" y="2067089"/>
            <a:ext cx="8607973" cy="2973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		</a:t>
            </a:r>
            <a:r>
              <a:rPr lang="en-US" sz="3600" b="1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Spent $52,590 </a:t>
            </a:r>
            <a:r>
              <a:rPr lang="en-US" sz="2400" b="1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(3.47%) </a:t>
            </a:r>
            <a:r>
              <a:rPr lang="en-US" sz="3600" b="1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less than budget</a:t>
            </a:r>
            <a:r>
              <a:rPr lang="en-US" sz="3200" b="1" dirty="0">
                <a:solidFill>
                  <a:srgbClr val="00B05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	</a:t>
            </a:r>
            <a:endParaRPr lang="en-US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					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		</a:t>
            </a: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Actual			$1,515,474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				Budget			$1,568,064</a:t>
            </a: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6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C941-4DB4-8301-90E5-3089C6739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524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2023 Missions and outreach </a:t>
            </a:r>
            <a:br>
              <a:rPr lang="en-US" sz="3600" b="1" dirty="0"/>
            </a:br>
            <a:r>
              <a:rPr lang="en-US" sz="3600" b="1" dirty="0"/>
              <a:t>% of Spending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7E1575-1825-9CC1-67D3-8ED4E45A20A4}"/>
              </a:ext>
            </a:extLst>
          </p:cNvPr>
          <p:cNvSpPr txBox="1"/>
          <p:nvPr/>
        </p:nvSpPr>
        <p:spPr>
          <a:xfrm>
            <a:off x="220717" y="2676487"/>
            <a:ext cx="8655269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Missions and Outreach spending = </a:t>
            </a:r>
          </a:p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26.09% of each expense dollar</a:t>
            </a:r>
            <a:endParaRPr lang="en-US" sz="20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00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C941-4DB4-8301-90E5-3089C6739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524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2023 expense by ministry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5792C6-EE33-43D6-1508-7A8FBBE83268}"/>
              </a:ext>
            </a:extLst>
          </p:cNvPr>
          <p:cNvSpPr txBox="1"/>
          <p:nvPr/>
        </p:nvSpPr>
        <p:spPr>
          <a:xfrm>
            <a:off x="362607" y="1218587"/>
            <a:ext cx="8481847" cy="4773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Worship Services				$226,344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Missions	 						$246,585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Facilities 							$</a:t>
            </a:r>
            <a:r>
              <a:rPr lang="en-US" sz="3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131,787</a:t>
            </a:r>
            <a:endParaRPr lang="en-US" sz="32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Youth 								$167,425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Outreach	 						$</a:t>
            </a:r>
            <a:r>
              <a:rPr lang="en-US" sz="3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53,845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Connections						$64,128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Children’s	 						$</a:t>
            </a:r>
            <a:r>
              <a:rPr lang="en-US" sz="3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95,254</a:t>
            </a:r>
            <a:endParaRPr lang="en-US" sz="32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Communications				$77,260</a:t>
            </a:r>
          </a:p>
          <a:p>
            <a:pPr>
              <a:lnSpc>
                <a:spcPct val="90000"/>
              </a:lnSpc>
            </a:pPr>
            <a:r>
              <a:rPr lang="en-US" sz="3200" dirty="0" err="1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Congr</a:t>
            </a: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 Care/Benevolence	$93,278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Admin/Ops						$359,568</a:t>
            </a:r>
            <a:endParaRPr lang="en-US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72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C941-4DB4-8301-90E5-3089C6739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524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2023 To 2024 Budget </a:t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5792C6-EE33-43D6-1508-7A8FBBE83268}"/>
              </a:ext>
            </a:extLst>
          </p:cNvPr>
          <p:cNvSpPr txBox="1"/>
          <p:nvPr/>
        </p:nvSpPr>
        <p:spPr>
          <a:xfrm>
            <a:off x="362607" y="1069297"/>
            <a:ext cx="8481847" cy="3998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2023 BUDGET - $1,568,064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2024 BUDGET - $1,643,830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BUDGET INCREASE - $75,766 (4.8% increase)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$~54,000 increase for Compensation Adjustments AND For Launching Family and Social Media Ministries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Remainder for normal increases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1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C941-4DB4-8301-90E5-3089C6739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524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	Approved capital spending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F0B1BF-89AB-E955-F824-B821078A5A86}"/>
              </a:ext>
            </a:extLst>
          </p:cNvPr>
          <p:cNvSpPr txBox="1"/>
          <p:nvPr/>
        </p:nvSpPr>
        <p:spPr>
          <a:xfrm>
            <a:off x="236483" y="2385638"/>
            <a:ext cx="8671033" cy="4081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Convert Storage Garage to Meeting Rm - $60k – Schedule to complete this spring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Auditorium Flooring – Completed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Main </a:t>
            </a:r>
            <a:r>
              <a:rPr lang="en-US" sz="3200" dirty="0" err="1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Bldg</a:t>
            </a: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 Restroom Remodel - $112,000 – Deferred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Master Plan - $45k – Deferred to 2024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Pending requests to be brought to the elder board – Costs TBD</a:t>
            </a:r>
            <a:endParaRPr lang="en-US" sz="32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535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C941-4DB4-8301-90E5-3089C6739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524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/>
              <a:t>JaNUARY</a:t>
            </a:r>
            <a:r>
              <a:rPr lang="en-US" sz="3600" b="1" dirty="0"/>
              <a:t> 2024 cash on hand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1B5550-E587-E5D8-8517-4CFAFEA941A4}"/>
              </a:ext>
            </a:extLst>
          </p:cNvPr>
          <p:cNvSpPr txBox="1"/>
          <p:nvPr/>
        </p:nvSpPr>
        <p:spPr>
          <a:xfrm>
            <a:off x="126124" y="3161234"/>
            <a:ext cx="8623737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January 2024		$1,761,984</a:t>
            </a:r>
          </a:p>
        </p:txBody>
      </p:sp>
    </p:spTree>
    <p:extLst>
      <p:ext uri="{BB962C8B-B14F-4D97-AF65-F5344CB8AC3E}">
        <p14:creationId xmlns:p14="http://schemas.microsoft.com/office/powerpoint/2010/main" val="214415499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1005</TotalTime>
  <Words>314</Words>
  <Application>Microsoft Macintosh PowerPoint</Application>
  <PresentationFormat>On-screen Show (4:3)</PresentationFormat>
  <Paragraphs>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Helvetica Neue</vt:lpstr>
      <vt:lpstr>Helvetica Neue Light</vt:lpstr>
      <vt:lpstr>Wingdings 3</vt:lpstr>
      <vt:lpstr>Slice</vt:lpstr>
      <vt:lpstr>PowerPoint Presentation</vt:lpstr>
      <vt:lpstr>PowerPoint Presentation</vt:lpstr>
      <vt:lpstr>2023 Actual Spending Versus Budget</vt:lpstr>
      <vt:lpstr>2023 Missions and outreach  % of Spending</vt:lpstr>
      <vt:lpstr>2023 expense by ministry</vt:lpstr>
      <vt:lpstr>2023 To 2024 Budget  </vt:lpstr>
      <vt:lpstr> Approved capital spending</vt:lpstr>
      <vt:lpstr>JaNUARY 2024 cash on hand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WORSHIP &amp; PRAYER</dc:title>
  <dc:creator>Bryan Threlkeld</dc:creator>
  <cp:lastModifiedBy>Bryan Threlkeld</cp:lastModifiedBy>
  <cp:revision>90</cp:revision>
  <dcterms:created xsi:type="dcterms:W3CDTF">2020-01-22T16:58:43Z</dcterms:created>
  <dcterms:modified xsi:type="dcterms:W3CDTF">2024-01-27T22:00:27Z</dcterms:modified>
</cp:coreProperties>
</file>