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4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9144000" cy="5143500" type="screen16x9"/>
  <p:notesSz cx="6858000" cy="9144000"/>
  <p:embeddedFontLst>
    <p:embeddedFont>
      <p:font typeface="Maven Pro" pitchFamily="2" charset="77"/>
      <p:regular r:id="rId50"/>
      <p:bold r:id="rId51"/>
    </p:embeddedFont>
    <p:embeddedFont>
      <p:font typeface="Nunito" pitchFamily="2" charset="77"/>
      <p:regular r:id="rId52"/>
      <p:bold r:id="rId53"/>
      <p:italic r:id="rId54"/>
      <p:boldItalic r:id="rId55"/>
    </p:embeddedFont>
    <p:embeddedFont>
      <p:font typeface="Roboto" panose="02000000000000000000" pitchFamily="2" charset="0"/>
      <p:regular r:id="rId56"/>
      <p:bold r:id="rId57"/>
      <p:italic r:id="rId58"/>
      <p:boldItalic r:id="rId5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61" d="100"/>
          <a:sy n="161" d="100"/>
        </p:scale>
        <p:origin x="784" y="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font" Target="fonts/font1.fntdata"/><Relationship Id="rId55" Type="http://schemas.openxmlformats.org/officeDocument/2006/relationships/font" Target="fonts/font6.fntdata"/><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4.fntdata"/><Relationship Id="rId58" Type="http://schemas.openxmlformats.org/officeDocument/2006/relationships/font" Target="fonts/font9.fntdata"/><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7.fntdata"/><Relationship Id="rId8" Type="http://schemas.openxmlformats.org/officeDocument/2006/relationships/slide" Target="slides/slide7.xml"/><Relationship Id="rId51" Type="http://schemas.openxmlformats.org/officeDocument/2006/relationships/font" Target="fonts/font2.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10.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5.fntdata"/><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57" Type="http://schemas.openxmlformats.org/officeDocument/2006/relationships/font" Target="fonts/font8.fntdata"/><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3.fntdata"/><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2b2d47d4aeb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2b2d47d4aeb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Worship Song to Start</a:t>
            </a:r>
            <a:endParaRPr/>
          </a:p>
          <a:p>
            <a:pPr marL="0" lvl="0" indent="0" algn="l" rtl="0">
              <a:spcBef>
                <a:spcPts val="0"/>
              </a:spcBef>
              <a:spcAft>
                <a:spcPts val="0"/>
              </a:spcAft>
              <a:buNone/>
            </a:pPr>
            <a:r>
              <a:rPr lang="en"/>
              <a:t>Prayer</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2b396ff06f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2b396ff06f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2b396ff06f8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1" name="Google Shape;331;g2b396ff06f8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265e6528d50_0_18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 name="Google Shape;336;g265e6528d50_0_18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Attendance - up 18% (79 adults/Sunday)</a:t>
            </a:r>
            <a:endParaRPr/>
          </a:p>
          <a:p>
            <a:pPr marL="0" lvl="0" indent="0" algn="l" rtl="0">
              <a:spcBef>
                <a:spcPts val="0"/>
              </a:spcBef>
              <a:spcAft>
                <a:spcPts val="0"/>
              </a:spcAft>
              <a:buNone/>
            </a:pPr>
            <a:r>
              <a:rPr lang="en"/>
              <a:t>600 adults live, 100 kids, 300 online views weekly = about 1,000 / week</a:t>
            </a:r>
            <a:endParaRPr/>
          </a:p>
          <a:p>
            <a:pPr marL="0" lvl="0" indent="0" algn="l" rtl="0">
              <a:spcBef>
                <a:spcPts val="0"/>
              </a:spcBef>
              <a:spcAft>
                <a:spcPts val="0"/>
              </a:spcAft>
              <a:buNone/>
            </a:pPr>
            <a:endParaRPr/>
          </a:p>
          <a:p>
            <a:pPr marL="0" lvl="0" indent="0" algn="l" rtl="0">
              <a:spcBef>
                <a:spcPts val="0"/>
              </a:spcBef>
              <a:spcAft>
                <a:spcPts val="0"/>
              </a:spcAft>
              <a:buNone/>
            </a:pPr>
            <a:r>
              <a:rPr lang="en"/>
              <a:t>Finance - over 93k, nearly 250k over last 2 years</a:t>
            </a:r>
            <a:endParaRPr/>
          </a:p>
          <a:p>
            <a:pPr marL="0" lvl="0" indent="0" algn="l" rtl="0">
              <a:spcBef>
                <a:spcPts val="0"/>
              </a:spcBef>
              <a:spcAft>
                <a:spcPts val="0"/>
              </a:spcAft>
              <a:buNone/>
            </a:pPr>
            <a:endParaRPr/>
          </a:p>
          <a:p>
            <a:pPr marL="0" lvl="0" indent="0" algn="l" rtl="0">
              <a:spcBef>
                <a:spcPts val="0"/>
              </a:spcBef>
              <a:spcAft>
                <a:spcPts val="0"/>
              </a:spcAft>
              <a:buNone/>
            </a:pPr>
            <a:r>
              <a:rPr lang="en"/>
              <a:t>Life-Change - weekly testimonies (through May)</a:t>
            </a:r>
            <a:endParaRPr/>
          </a:p>
          <a:p>
            <a:pPr marL="0" lvl="0" indent="0" algn="l" rtl="0">
              <a:spcBef>
                <a:spcPts val="0"/>
              </a:spcBef>
              <a:spcAft>
                <a:spcPts val="0"/>
              </a:spcAft>
              <a:buNone/>
            </a:pPr>
            <a:endParaRPr/>
          </a:p>
          <a:p>
            <a:pPr marL="0" lvl="0" indent="0" algn="l" rtl="0">
              <a:spcBef>
                <a:spcPts val="0"/>
              </a:spcBef>
              <a:spcAft>
                <a:spcPts val="0"/>
              </a:spcAft>
              <a:buNone/>
            </a:pPr>
            <a:r>
              <a:rPr lang="en"/>
              <a:t>Ministries - lots of wins (next slide)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2b0f53e97c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2b0f53e97c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Connections - 14 events, reached over 200, lots of new volunteers</a:t>
            </a:r>
            <a:endParaRPr/>
          </a:p>
          <a:p>
            <a:pPr marL="0" lvl="0" indent="0" algn="l" rtl="0">
              <a:spcBef>
                <a:spcPts val="0"/>
              </a:spcBef>
              <a:spcAft>
                <a:spcPts val="0"/>
              </a:spcAft>
              <a:buNone/>
            </a:pPr>
            <a:r>
              <a:rPr lang="en"/>
              <a:t>Children - Kids D was 26 kids, 21 children baptized</a:t>
            </a:r>
            <a:endParaRPr/>
          </a:p>
          <a:p>
            <a:pPr marL="0" lvl="0" indent="0" algn="l" rtl="0">
              <a:spcBef>
                <a:spcPts val="0"/>
              </a:spcBef>
              <a:spcAft>
                <a:spcPts val="0"/>
              </a:spcAft>
              <a:buNone/>
            </a:pPr>
            <a:r>
              <a:rPr lang="en"/>
              <a:t>Youth - students deeper in their faith, and serving</a:t>
            </a:r>
            <a:endParaRPr/>
          </a:p>
          <a:p>
            <a:pPr marL="0" lvl="0" indent="0" algn="l" rtl="0">
              <a:spcBef>
                <a:spcPts val="0"/>
              </a:spcBef>
              <a:spcAft>
                <a:spcPts val="0"/>
              </a:spcAft>
              <a:buNone/>
            </a:pPr>
            <a:r>
              <a:rPr lang="en"/>
              <a:t>Women’s - outstanding Bible studies and events, many women doing in-depth discipleship, </a:t>
            </a:r>
            <a:endParaRPr/>
          </a:p>
          <a:p>
            <a:pPr marL="457200" lvl="0" indent="0" algn="l" rtl="0">
              <a:spcBef>
                <a:spcPts val="0"/>
              </a:spcBef>
              <a:spcAft>
                <a:spcPts val="0"/>
              </a:spcAft>
              <a:buNone/>
            </a:pPr>
            <a:r>
              <a:rPr lang="en"/>
              <a:t>[Applaud - Ginger Hobbs, Kathleen Smith, Saundra Nicholson - they are transitioning out of women’s leadership this year, but they have worked hard for the last couple of years to really move our women’s ministry forward - that’s greatly appreciated!]</a:t>
            </a:r>
            <a:endParaRPr/>
          </a:p>
          <a:p>
            <a:pPr marL="0" lvl="0" indent="0" algn="l" rtl="0">
              <a:spcBef>
                <a:spcPts val="0"/>
              </a:spcBef>
              <a:spcAft>
                <a:spcPts val="0"/>
              </a:spcAft>
              <a:buNone/>
            </a:pPr>
            <a:r>
              <a:rPr lang="en"/>
              <a:t>Men’s - new men’s team, expanded Sat B-fast, added 2 new studies (Men’s Retreat coming soon)</a:t>
            </a:r>
            <a:endParaRPr/>
          </a:p>
          <a:p>
            <a:pPr marL="0" lvl="0" indent="0" algn="l" rtl="0">
              <a:spcBef>
                <a:spcPts val="0"/>
              </a:spcBef>
              <a:spcAft>
                <a:spcPts val="0"/>
              </a:spcAft>
              <a:buNone/>
            </a:pPr>
            <a:r>
              <a:rPr lang="en"/>
              <a:t>Small Groups - plus 8</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265e6528d50_0_18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6" name="Google Shape;346;g265e6528d50_0_18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ELDERS IDENTIFIED 3 AREAS:</a:t>
            </a:r>
            <a:endParaRPr/>
          </a:p>
          <a:p>
            <a:pPr marL="0" lvl="0" indent="0" algn="l" rtl="0">
              <a:spcBef>
                <a:spcPts val="0"/>
              </a:spcBef>
              <a:spcAft>
                <a:spcPts val="0"/>
              </a:spcAft>
              <a:buNone/>
            </a:pPr>
            <a:endParaRPr/>
          </a:p>
          <a:p>
            <a:pPr marL="0" lvl="0" indent="0" algn="l" rtl="0">
              <a:spcBef>
                <a:spcPts val="0"/>
              </a:spcBef>
              <a:spcAft>
                <a:spcPts val="0"/>
              </a:spcAft>
              <a:buNone/>
            </a:pPr>
            <a:r>
              <a:rPr lang="en"/>
              <a:t>Communications - new vehicles, website, social media</a:t>
            </a:r>
            <a:endParaRPr/>
          </a:p>
          <a:p>
            <a:pPr marL="0" lvl="0" indent="0" algn="l" rtl="0">
              <a:spcBef>
                <a:spcPts val="0"/>
              </a:spcBef>
              <a:spcAft>
                <a:spcPts val="0"/>
              </a:spcAft>
              <a:buNone/>
            </a:pPr>
            <a:r>
              <a:rPr lang="en"/>
              <a:t>Processes and Procedures - improve efficiency / not always easy to get things done</a:t>
            </a:r>
            <a:endParaRPr/>
          </a:p>
          <a:p>
            <a:pPr marL="0" lvl="0" indent="0" algn="l" rtl="0">
              <a:spcBef>
                <a:spcPts val="0"/>
              </a:spcBef>
              <a:spcAft>
                <a:spcPts val="0"/>
              </a:spcAft>
              <a:buNone/>
            </a:pPr>
            <a:r>
              <a:rPr lang="en"/>
              <a:t>Formalization - clear expectations, more in writing, precise job descriptions</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g265e6528d50_0_18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1" name="Google Shape;351;g265e6528d50_0_18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Family - Game Night, Marriage events more.  </a:t>
            </a:r>
            <a:endParaRPr/>
          </a:p>
          <a:p>
            <a:pPr marL="0" lvl="0" indent="0" algn="l" rtl="0">
              <a:spcBef>
                <a:spcPts val="0"/>
              </a:spcBef>
              <a:spcAft>
                <a:spcPts val="0"/>
              </a:spcAft>
              <a:buNone/>
            </a:pPr>
            <a:r>
              <a:rPr lang="en"/>
              <a:t>Connections Events - more opportunities</a:t>
            </a:r>
            <a:endParaRPr/>
          </a:p>
          <a:p>
            <a:pPr marL="0" lvl="0" indent="0" algn="l" rtl="0">
              <a:spcBef>
                <a:spcPts val="0"/>
              </a:spcBef>
              <a:spcAft>
                <a:spcPts val="0"/>
              </a:spcAft>
              <a:buNone/>
            </a:pPr>
            <a:r>
              <a:rPr lang="en"/>
              <a:t>Communications Upgrades - info on web (quick access to changes as soon as they happen)</a:t>
            </a:r>
            <a:endParaRPr/>
          </a:p>
          <a:p>
            <a:pPr marL="0" lvl="0" indent="0" algn="l" rtl="0">
              <a:spcBef>
                <a:spcPts val="0"/>
              </a:spcBef>
              <a:spcAft>
                <a:spcPts val="0"/>
              </a:spcAft>
              <a:buNone/>
            </a:pPr>
            <a:r>
              <a:rPr lang="en"/>
              <a:t>Social media presence - video clips</a:t>
            </a:r>
            <a:endParaRPr/>
          </a:p>
          <a:p>
            <a:pPr marL="0" lvl="0" indent="0" algn="l" rtl="0">
              <a:spcBef>
                <a:spcPts val="0"/>
              </a:spcBef>
              <a:spcAft>
                <a:spcPts val="0"/>
              </a:spcAft>
              <a:buNone/>
            </a:pPr>
            <a:r>
              <a:rPr lang="en"/>
              <a:t>Church-Wide Events - 4 major ones this year</a:t>
            </a:r>
            <a:endParaRPr/>
          </a:p>
          <a:p>
            <a:pPr marL="0" lvl="0" indent="0" algn="l" rtl="0">
              <a:spcBef>
                <a:spcPts val="0"/>
              </a:spcBef>
              <a:spcAft>
                <a:spcPts val="0"/>
              </a:spcAft>
              <a:buNone/>
            </a:pPr>
            <a:r>
              <a:rPr lang="en"/>
              <a:t>Small Groups - Deeper - Leader Training, Serving together</a:t>
            </a:r>
            <a:endParaRPr/>
          </a:p>
          <a:p>
            <a:pPr marL="0" lvl="0" indent="0" algn="l" rtl="0">
              <a:spcBef>
                <a:spcPts val="0"/>
              </a:spcBef>
              <a:spcAft>
                <a:spcPts val="0"/>
              </a:spcAft>
              <a:buNone/>
            </a:pPr>
            <a:r>
              <a:rPr lang="en"/>
              <a:t>Discipleship Ministry - individuals building into other individuals</a:t>
            </a:r>
            <a:endParaRPr/>
          </a:p>
          <a:p>
            <a:pPr marL="0" lvl="0" indent="0" algn="l" rtl="0">
              <a:spcBef>
                <a:spcPts val="0"/>
              </a:spcBef>
              <a:spcAft>
                <a:spcPts val="0"/>
              </a:spcAft>
              <a:buNone/>
            </a:pPr>
            <a:r>
              <a:rPr lang="en"/>
              <a:t>Facility Upgrades</a:t>
            </a:r>
            <a:endParaRPr/>
          </a:p>
          <a:p>
            <a:pPr marL="0" lvl="0" indent="0" algn="l" rtl="0">
              <a:spcBef>
                <a:spcPts val="0"/>
              </a:spcBef>
              <a:spcAft>
                <a:spcPts val="0"/>
              </a:spcAft>
              <a:buNone/>
            </a:pPr>
            <a:endParaRPr/>
          </a:p>
          <a:p>
            <a:pPr marL="0" lvl="0" indent="0" algn="l" rtl="0">
              <a:spcBef>
                <a:spcPts val="0"/>
              </a:spcBef>
              <a:spcAft>
                <a:spcPts val="0"/>
              </a:spcAft>
              <a:buNone/>
            </a:pPr>
            <a:r>
              <a:rPr lang="en"/>
              <a:t>Most events BY FAR - therefore can’t expect staff/elders at everything</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g265e6528d50_0_18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 name="Google Shape;356;g265e6528d50_0_18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3 Major Initiatives I’m personally involved…</a:t>
            </a:r>
            <a:endParaRPr/>
          </a:p>
          <a:p>
            <a:pPr marL="0" lvl="0" indent="0" algn="l" rtl="0">
              <a:spcBef>
                <a:spcPts val="0"/>
              </a:spcBef>
              <a:spcAft>
                <a:spcPts val="0"/>
              </a:spcAft>
              <a:buNone/>
            </a:pPr>
            <a:endParaRPr/>
          </a:p>
          <a:p>
            <a:pPr marL="0" lvl="0" indent="0" algn="l" rtl="0">
              <a:spcBef>
                <a:spcPts val="0"/>
              </a:spcBef>
              <a:spcAft>
                <a:spcPts val="0"/>
              </a:spcAft>
              <a:buNone/>
            </a:pPr>
            <a:r>
              <a:rPr lang="en"/>
              <a:t>PREACHING - Team Approach to Pulpit</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265e6528d50_0_17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1" name="Google Shape;361;g265e6528d50_0_17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2b2c2aacb7f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9" name="Google Shape;369;g2b2c2aacb7f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g2b2c2aacb7f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6" name="Google Shape;376;g2b2c2aacb7f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265e6528d50_0_18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265e6528d50_0_18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Worship Song to Start</a:t>
            </a:r>
            <a:endParaRPr/>
          </a:p>
          <a:p>
            <a:pPr marL="0" lvl="0" indent="0" algn="l" rtl="0">
              <a:spcBef>
                <a:spcPts val="0"/>
              </a:spcBef>
              <a:spcAft>
                <a:spcPts val="0"/>
              </a:spcAft>
              <a:buNone/>
            </a:pPr>
            <a:r>
              <a:rPr lang="en"/>
              <a:t>Prayer</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2b2d485163e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 name="Google Shape;383;g2b2d485163e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g2b2d485163e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0" name="Google Shape;390;g2b2d485163e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g265e6528d50_0_18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7" name="Google Shape;397;g265e6528d50_0_18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g265e6528d50_0_18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2" name="Google Shape;402;g265e6528d50_0_18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g265e6528d50_0_17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7" name="Google Shape;407;g265e6528d50_0_17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Honestly - most ambitious project I’ve ever taken on.  My whole ministry career has led me to this</a:t>
            </a:r>
            <a:endParaRPr/>
          </a:p>
          <a:p>
            <a:pPr marL="0" lvl="0" indent="0" algn="l" rtl="0">
              <a:spcBef>
                <a:spcPts val="0"/>
              </a:spcBef>
              <a:spcAft>
                <a:spcPts val="0"/>
              </a:spcAft>
              <a:buNone/>
            </a:pPr>
            <a:r>
              <a:rPr lang="en"/>
              <a:t>Spirit has led me to this - prompting me - downloading specifics</a:t>
            </a:r>
            <a:endParaRPr/>
          </a:p>
          <a:p>
            <a:pPr marL="0" lvl="0" indent="0" algn="l" rtl="0">
              <a:spcBef>
                <a:spcPts val="0"/>
              </a:spcBef>
              <a:spcAft>
                <a:spcPts val="0"/>
              </a:spcAft>
              <a:buNone/>
            </a:pPr>
            <a:r>
              <a:rPr lang="en"/>
              <a:t>Team of individuals helping to form and consult (inside and outside our church)</a:t>
            </a:r>
            <a:endParaRPr/>
          </a:p>
          <a:p>
            <a:pPr marL="0" lvl="0" indent="0" algn="l" rtl="0">
              <a:spcBef>
                <a:spcPts val="0"/>
              </a:spcBef>
              <a:spcAft>
                <a:spcPts val="0"/>
              </a:spcAft>
              <a:buNone/>
            </a:pPr>
            <a:r>
              <a:rPr lang="en"/>
              <a:t>Scope is international / connecting with leading experts in their field</a:t>
            </a:r>
            <a:endParaRPr/>
          </a:p>
          <a:p>
            <a:pPr marL="0" lvl="0" indent="0" algn="l" rtl="0">
              <a:spcBef>
                <a:spcPts val="0"/>
              </a:spcBef>
              <a:spcAft>
                <a:spcPts val="0"/>
              </a:spcAft>
              <a:buNone/>
            </a:pPr>
            <a:endParaRPr/>
          </a:p>
          <a:p>
            <a:pPr marL="0" lvl="0" indent="0" algn="l" rtl="0">
              <a:spcBef>
                <a:spcPts val="0"/>
              </a:spcBef>
              <a:spcAft>
                <a:spcPts val="0"/>
              </a:spcAft>
              <a:buNone/>
            </a:pPr>
            <a:r>
              <a:rPr lang="en"/>
              <a:t>Our legacy as a church - transferable (church planting, missionaries)</a:t>
            </a:r>
            <a:endParaRPr/>
          </a:p>
          <a:p>
            <a:pPr marL="0" lvl="0" indent="0" algn="l" rtl="0">
              <a:spcBef>
                <a:spcPts val="0"/>
              </a:spcBef>
              <a:spcAft>
                <a:spcPts val="0"/>
              </a:spcAft>
              <a:buNone/>
            </a:pPr>
            <a:endParaRPr/>
          </a:p>
          <a:p>
            <a:pPr marL="0" lvl="0" indent="0" algn="l" rtl="0">
              <a:spcBef>
                <a:spcPts val="0"/>
              </a:spcBef>
              <a:spcAft>
                <a:spcPts val="0"/>
              </a:spcAft>
              <a:buNone/>
            </a:pPr>
            <a:r>
              <a:rPr lang="en"/>
              <a:t>Accessible - video - impact the world</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g265e6528d50_0_19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6" name="Google Shape;416;g265e6528d50_0_19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g265e6528d50_0_19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1" name="Google Shape;421;g265e6528d50_0_19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Resourcing - tapping into nationwide network of trusted churches, scholars, materials</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Staffing - internal (myself, pastoral staff, gifted teachers/trainers in our body) </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Staffing - external (subject matter experts - paid and volunteer; other para-church organizations)</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g2b3467b1f36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6" name="Google Shape;426;g2b3467b1f36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g2b256cc2a6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1" name="Google Shape;431;g2b256cc2a6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g2b15f3c8c9b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6" name="Google Shape;436;g2b15f3c8c9b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265e6528d50_0_19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265e6528d50_0_19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g2b15f3c8c9b_0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1" name="Google Shape;441;g2b15f3c8c9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g2b9f5283d2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6" name="Google Shape;446;g2b9f5283d2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Google Shape;450;g265e6528d50_0_17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1" name="Google Shape;451;g265e6528d50_0_17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2b9f5283d2d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2b9f5283d2d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265e6528d5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265e6528d5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g2b15f3c8c9b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7" name="Google Shape;467;g2b15f3c8c9b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These are some courses - I’ve brainstormed over 100 courses to date</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g2b15f3c8c9b_0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4" name="Google Shape;474;g2b15f3c8c9b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g265e6528d50_0_18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1" name="Google Shape;481;g265e6528d50_0_18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265e6528d50_0_19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265e6528d50_0_19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265e6528d50_0_19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265e6528d50_0_19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265e6528d50_0_19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g265e6528d50_0_19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Google Shape;495;g265e6528d50_0_2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6" name="Google Shape;496;g265e6528d50_0_2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Google Shape;501;g2b0f53e97c9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2" name="Google Shape;502;g2b0f53e97c9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Google Shape;506;g265e6528d50_0_17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7" name="Google Shape;507;g265e6528d50_0_17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g265e6528d50_0_18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3" name="Google Shape;513;g265e6528d50_0_18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265e6528d50_0_18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265e6528d50_0_18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3"/>
        <p:cNvGrpSpPr/>
        <p:nvPr/>
      </p:nvGrpSpPr>
      <p:grpSpPr>
        <a:xfrm>
          <a:off x="0" y="0"/>
          <a:ext cx="0" cy="0"/>
          <a:chOff x="0" y="0"/>
          <a:chExt cx="0" cy="0"/>
        </a:xfrm>
      </p:grpSpPr>
      <p:sp>
        <p:nvSpPr>
          <p:cNvPr id="524" name="Google Shape;524;g265e6528d50_0_18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5" name="Google Shape;525;g265e6528d50_0_18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265e6528d50_0_18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265e6528d50_0_18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g265e6528d50_0_19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7" name="Google Shape;537;g265e6528d50_0_19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265e6528d50_0_19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265e6528d50_0_19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265e6528d50_0_18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g265e6528d50_0_18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COVID:</a:t>
            </a:r>
            <a:endParaRPr/>
          </a:p>
          <a:p>
            <a:pPr marL="0" lvl="0" indent="0" algn="l" rtl="0">
              <a:spcBef>
                <a:spcPts val="0"/>
              </a:spcBef>
              <a:spcAft>
                <a:spcPts val="0"/>
              </a:spcAft>
              <a:buNone/>
            </a:pPr>
            <a:r>
              <a:rPr lang="en"/>
              <a:t>BAD…  plenty of bad (sickness, death, tension, anxiety/depression, schisms in culture - politically, racially, etc.)</a:t>
            </a:r>
            <a:endParaRPr/>
          </a:p>
          <a:p>
            <a:pPr marL="0" lvl="0" indent="0" algn="l" rtl="0">
              <a:spcBef>
                <a:spcPts val="0"/>
              </a:spcBef>
              <a:spcAft>
                <a:spcPts val="0"/>
              </a:spcAft>
              <a:buNone/>
            </a:pPr>
            <a:r>
              <a:rPr lang="en"/>
              <a:t>GOOD… Video access to Sunday AM (35% watch online)</a:t>
            </a:r>
            <a:endParaRPr/>
          </a:p>
          <a:p>
            <a:pPr marL="0" lvl="0" indent="0" algn="l" rtl="0">
              <a:spcBef>
                <a:spcPts val="0"/>
              </a:spcBef>
              <a:spcAft>
                <a:spcPts val="0"/>
              </a:spcAft>
              <a:buNone/>
            </a:pPr>
            <a:r>
              <a:rPr lang="en"/>
              <a:t>GOOD… (though difficult) - highlighted some issues - organizational and operational problems, staff issues (not on same page), and more</a:t>
            </a:r>
            <a:endParaRPr/>
          </a:p>
          <a:p>
            <a:pPr marL="0" lvl="0" indent="0" algn="l" rtl="0">
              <a:spcBef>
                <a:spcPts val="0"/>
              </a:spcBef>
              <a:spcAft>
                <a:spcPts val="0"/>
              </a:spcAft>
              <a:buNone/>
            </a:pPr>
            <a:endParaRPr/>
          </a:p>
          <a:p>
            <a:pPr marL="0" lvl="0" indent="0" algn="l" rtl="0">
              <a:spcBef>
                <a:spcPts val="0"/>
              </a:spcBef>
              <a:spcAft>
                <a:spcPts val="0"/>
              </a:spcAft>
              <a:buNone/>
            </a:pPr>
            <a:r>
              <a:rPr lang="en"/>
              <a:t>Our elder board has reflected on those issues and we have made, and are making, some changes… we’ll talk about those in a few minutes.  But I do want to pause and acknowledge openly and humbly, that from COVID to today, we have not always got it right.  Not intentionally, and often not knowingly, but under our watch from COVID to today, things have not always gone the way we’d like.  And if (as a result of organizational issues, or staffing), you’ve been upset or hurt, we want to own that and say “we’re sorry.” And we are currently working hard, and making changes, to ensure that whether we have another COVID-type dilemma or not, we move into the future better than ever.</a:t>
            </a:r>
            <a:endParaRPr/>
          </a:p>
          <a:p>
            <a:pPr marL="0" lvl="0" indent="0" algn="l" rtl="0">
              <a:spcBef>
                <a:spcPts val="0"/>
              </a:spcBef>
              <a:spcAft>
                <a:spcPts val="0"/>
              </a:spcAft>
              <a:buNone/>
            </a:pPr>
            <a:endParaRPr/>
          </a:p>
          <a:p>
            <a:pPr marL="0" lvl="0" indent="0" algn="l" rtl="0">
              <a:spcBef>
                <a:spcPts val="0"/>
              </a:spcBef>
              <a:spcAft>
                <a:spcPts val="0"/>
              </a:spcAft>
              <a:buNone/>
            </a:pPr>
            <a:r>
              <a:rPr lang="en"/>
              <a:t>Not perfect, but better.  James said: “we all stumble in many ways.”  Paul said he’s the chief of sinners.  We say around here, “we are imperfect people.”  And our elders are no exception.  We pray hard, and seek the Lord’s guidance… but we don’t always get it right.  But we do learn from our past - so as a result, we’re changing some of the fundamental ways we’re operating around here.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2b2c2aacb7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2b2c2aacb7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Elder Board - more engaged / hands-on</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2b2c2aacb7f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2b2c2aacb7f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2b2c2aacb7f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2b2c2aacb7f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Discuss staff transitions</a:t>
            </a:r>
            <a:endParaRPr>
              <a:solidFill>
                <a:schemeClr val="dk1"/>
              </a:solidFill>
            </a:endParaRPr>
          </a:p>
          <a:p>
            <a:pPr marL="0" lvl="0" indent="0" algn="l" rtl="0">
              <a:spcBef>
                <a:spcPts val="0"/>
              </a:spcBef>
              <a:spcAft>
                <a:spcPts val="0"/>
              </a:spcAft>
              <a:buNone/>
            </a:pPr>
            <a:endParaRPr/>
          </a:p>
          <a:p>
            <a:pPr marL="0" lvl="0" indent="0" algn="l" rtl="0">
              <a:spcBef>
                <a:spcPts val="0"/>
              </a:spcBef>
              <a:spcAft>
                <a:spcPts val="0"/>
              </a:spcAft>
              <a:buNone/>
            </a:pPr>
            <a:r>
              <a:rPr lang="en"/>
              <a:t>OFF STAFF;</a:t>
            </a:r>
            <a:endParaRPr/>
          </a:p>
          <a:p>
            <a:pPr marL="0" lvl="0" indent="0" algn="l" rtl="0">
              <a:spcBef>
                <a:spcPts val="0"/>
              </a:spcBef>
              <a:spcAft>
                <a:spcPts val="0"/>
              </a:spcAft>
              <a:buNone/>
            </a:pPr>
            <a:endParaRPr/>
          </a:p>
          <a:p>
            <a:pPr marL="0" lvl="0" indent="0" algn="l" rtl="0">
              <a:spcBef>
                <a:spcPts val="0"/>
              </a:spcBef>
              <a:spcAft>
                <a:spcPts val="0"/>
              </a:spcAft>
              <a:buNone/>
            </a:pPr>
            <a:r>
              <a:rPr lang="en"/>
              <a:t>Don S - resigned as Executive Pastor effective January 1 of this year.</a:t>
            </a:r>
            <a:endParaRPr/>
          </a:p>
          <a:p>
            <a:pPr marL="0" lvl="0" indent="0" algn="l" rtl="0">
              <a:spcBef>
                <a:spcPts val="0"/>
              </a:spcBef>
              <a:spcAft>
                <a:spcPts val="0"/>
              </a:spcAft>
              <a:buNone/>
            </a:pPr>
            <a:endParaRPr/>
          </a:p>
          <a:p>
            <a:pPr marL="0" lvl="0" indent="0" algn="l" rtl="0">
              <a:spcBef>
                <a:spcPts val="0"/>
              </a:spcBef>
              <a:spcAft>
                <a:spcPts val="0"/>
              </a:spcAft>
              <a:buNone/>
            </a:pPr>
            <a:r>
              <a:rPr lang="en"/>
              <a:t>Josh B - pursuing his passion = career as a Christian artist.  Once/month leading here.</a:t>
            </a:r>
            <a:endParaRPr/>
          </a:p>
          <a:p>
            <a:pPr marL="0" lvl="0" indent="0" algn="l" rtl="0">
              <a:spcBef>
                <a:spcPts val="0"/>
              </a:spcBef>
              <a:spcAft>
                <a:spcPts val="0"/>
              </a:spcAft>
              <a:buNone/>
            </a:pPr>
            <a:endParaRPr/>
          </a:p>
          <a:p>
            <a:pPr marL="0" lvl="0" indent="0" algn="l" rtl="0">
              <a:spcBef>
                <a:spcPts val="0"/>
              </a:spcBef>
              <a:spcAft>
                <a:spcPts val="0"/>
              </a:spcAft>
              <a:buNone/>
            </a:pPr>
            <a:r>
              <a:rPr lang="en">
                <a:solidFill>
                  <a:schemeClr val="dk1"/>
                </a:solidFill>
              </a:rPr>
              <a:t>Other staff have taken on NEW ROLES…</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rm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0"/>
              </a:spcBef>
              <a:spcAft>
                <a:spcPts val="0"/>
              </a:spcAft>
              <a:buClr>
                <a:schemeClr val="lt1"/>
              </a:buClr>
              <a:buSzPts val="1100"/>
              <a:buChar char="○"/>
              <a:defRPr>
                <a:solidFill>
                  <a:schemeClr val="lt1"/>
                </a:solidFill>
              </a:defRPr>
            </a:lvl2pPr>
            <a:lvl3pPr marL="1371600" lvl="2" indent="-298450" algn="ctr">
              <a:spcBef>
                <a:spcPts val="0"/>
              </a:spcBef>
              <a:spcAft>
                <a:spcPts val="0"/>
              </a:spcAft>
              <a:buClr>
                <a:schemeClr val="lt1"/>
              </a:buClr>
              <a:buSzPts val="1100"/>
              <a:buChar char="■"/>
              <a:defRPr>
                <a:solidFill>
                  <a:schemeClr val="lt1"/>
                </a:solidFill>
              </a:defRPr>
            </a:lvl3pPr>
            <a:lvl4pPr marL="1828800" lvl="3" indent="-298450" algn="ctr">
              <a:spcBef>
                <a:spcPts val="0"/>
              </a:spcBef>
              <a:spcAft>
                <a:spcPts val="0"/>
              </a:spcAft>
              <a:buClr>
                <a:schemeClr val="lt1"/>
              </a:buClr>
              <a:buSzPts val="1100"/>
              <a:buChar char="●"/>
              <a:defRPr>
                <a:solidFill>
                  <a:schemeClr val="lt1"/>
                </a:solidFill>
              </a:defRPr>
            </a:lvl4pPr>
            <a:lvl5pPr marL="2286000" lvl="4" indent="-298450" algn="ctr">
              <a:spcBef>
                <a:spcPts val="0"/>
              </a:spcBef>
              <a:spcAft>
                <a:spcPts val="0"/>
              </a:spcAft>
              <a:buClr>
                <a:schemeClr val="lt1"/>
              </a:buClr>
              <a:buSzPts val="1100"/>
              <a:buChar char="○"/>
              <a:defRPr>
                <a:solidFill>
                  <a:schemeClr val="lt1"/>
                </a:solidFill>
              </a:defRPr>
            </a:lvl5pPr>
            <a:lvl6pPr marL="2743200" lvl="5" indent="-298450" algn="ctr">
              <a:spcBef>
                <a:spcPts val="0"/>
              </a:spcBef>
              <a:spcAft>
                <a:spcPts val="0"/>
              </a:spcAft>
              <a:buClr>
                <a:schemeClr val="lt1"/>
              </a:buClr>
              <a:buSzPts val="1100"/>
              <a:buChar char="■"/>
              <a:defRPr>
                <a:solidFill>
                  <a:schemeClr val="lt1"/>
                </a:solidFill>
              </a:defRPr>
            </a:lvl6pPr>
            <a:lvl7pPr marL="3200400" lvl="6" indent="-298450" algn="ctr">
              <a:spcBef>
                <a:spcPts val="0"/>
              </a:spcBef>
              <a:spcAft>
                <a:spcPts val="0"/>
              </a:spcAft>
              <a:buClr>
                <a:schemeClr val="lt1"/>
              </a:buClr>
              <a:buSzPts val="1100"/>
              <a:buChar char="●"/>
              <a:defRPr>
                <a:solidFill>
                  <a:schemeClr val="lt1"/>
                </a:solidFill>
              </a:defRPr>
            </a:lvl7pPr>
            <a:lvl8pPr marL="3657600" lvl="7" indent="-298450" algn="ctr">
              <a:spcBef>
                <a:spcPts val="0"/>
              </a:spcBef>
              <a:spcAft>
                <a:spcPts val="0"/>
              </a:spcAft>
              <a:buClr>
                <a:schemeClr val="lt1"/>
              </a:buClr>
              <a:buSzPts val="1100"/>
              <a:buChar char="○"/>
              <a:defRPr>
                <a:solidFill>
                  <a:schemeClr val="lt1"/>
                </a:solidFill>
              </a:defRPr>
            </a:lvl8pPr>
            <a:lvl9pPr marL="4114800" lvl="8" indent="-298450" algn="ctr">
              <a:spcBef>
                <a:spcPts val="0"/>
              </a:spcBef>
              <a:spcAft>
                <a:spcPts val="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3"/>
        <p:cNvGrpSpPr/>
        <p:nvPr/>
      </p:nvGrpSpPr>
      <p:grpSpPr>
        <a:xfrm>
          <a:off x="0" y="0"/>
          <a:ext cx="0" cy="0"/>
          <a:chOff x="0" y="0"/>
          <a:chExt cx="0" cy="0"/>
        </a:xfrm>
      </p:grpSpPr>
      <p:sp>
        <p:nvSpPr>
          <p:cNvPr id="274" name="Google Shape;274;p13"/>
          <p:cNvSpPr txBox="1">
            <a:spLocks noGrp="1"/>
          </p:cNvSpPr>
          <p:nvPr>
            <p:ph type="title"/>
          </p:nvPr>
        </p:nvSpPr>
        <p:spPr>
          <a:xfrm>
            <a:off x="533400" y="3371850"/>
            <a:ext cx="6555000" cy="1143000"/>
          </a:xfrm>
          <a:prstGeom prst="rect">
            <a:avLst/>
          </a:prstGeom>
          <a:noFill/>
          <a:ln>
            <a:noFill/>
          </a:ln>
        </p:spPr>
        <p:txBody>
          <a:bodyPr spcFirstLastPara="1" wrap="square" lIns="91425" tIns="45700" rIns="91425" bIns="45700" anchor="ctr" anchorCtr="0">
            <a:normAutofit/>
          </a:bodyPr>
          <a:lstStyle>
            <a:lvl1pPr lvl="0" algn="l" rtl="0">
              <a:spcBef>
                <a:spcPts val="0"/>
              </a:spcBef>
              <a:spcAft>
                <a:spcPts val="0"/>
              </a:spcAft>
              <a:buClr>
                <a:schemeClr val="lt1"/>
              </a:buClr>
              <a:buSzPts val="1800"/>
              <a:buNone/>
              <a:defRPr/>
            </a:lvl1pPr>
            <a:lvl2pPr lvl="1" algn="l" rtl="0">
              <a:spcBef>
                <a:spcPts val="0"/>
              </a:spcBef>
              <a:spcAft>
                <a:spcPts val="0"/>
              </a:spcAft>
              <a:buSzPts val="2800"/>
              <a:buNone/>
              <a:defRPr/>
            </a:lvl2pPr>
            <a:lvl3pPr lvl="2" algn="l" rtl="0">
              <a:spcBef>
                <a:spcPts val="0"/>
              </a:spcBef>
              <a:spcAft>
                <a:spcPts val="0"/>
              </a:spcAft>
              <a:buSzPts val="2800"/>
              <a:buNone/>
              <a:defRPr/>
            </a:lvl3pPr>
            <a:lvl4pPr lvl="3" algn="l" rtl="0">
              <a:spcBef>
                <a:spcPts val="0"/>
              </a:spcBef>
              <a:spcAft>
                <a:spcPts val="0"/>
              </a:spcAft>
              <a:buSzPts val="2800"/>
              <a:buNone/>
              <a:defRPr/>
            </a:lvl4pPr>
            <a:lvl5pPr lvl="4" algn="l" rtl="0">
              <a:spcBef>
                <a:spcPts val="0"/>
              </a:spcBef>
              <a:spcAft>
                <a:spcPts val="0"/>
              </a:spcAft>
              <a:buSzPts val="2800"/>
              <a:buNone/>
              <a:defRPr/>
            </a:lvl5pPr>
            <a:lvl6pPr lvl="5" algn="l" rtl="0">
              <a:spcBef>
                <a:spcPts val="0"/>
              </a:spcBef>
              <a:spcAft>
                <a:spcPts val="0"/>
              </a:spcAft>
              <a:buSzPts val="2800"/>
              <a:buNone/>
              <a:defRPr/>
            </a:lvl6pPr>
            <a:lvl7pPr lvl="6" algn="l" rtl="0">
              <a:spcBef>
                <a:spcPts val="0"/>
              </a:spcBef>
              <a:spcAft>
                <a:spcPts val="0"/>
              </a:spcAft>
              <a:buSzPts val="2800"/>
              <a:buNone/>
              <a:defRPr/>
            </a:lvl7pPr>
            <a:lvl8pPr lvl="7" algn="l" rtl="0">
              <a:spcBef>
                <a:spcPts val="0"/>
              </a:spcBef>
              <a:spcAft>
                <a:spcPts val="0"/>
              </a:spcAft>
              <a:buSzPts val="2800"/>
              <a:buNone/>
              <a:defRPr/>
            </a:lvl8pPr>
            <a:lvl9pPr lvl="8" algn="l" rtl="0">
              <a:spcBef>
                <a:spcPts val="0"/>
              </a:spcBef>
              <a:spcAft>
                <a:spcPts val="0"/>
              </a:spcAft>
              <a:buSzPts val="2800"/>
              <a:buNone/>
              <a:defRPr/>
            </a:lvl9pPr>
          </a:lstStyle>
          <a:p>
            <a:endParaRPr/>
          </a:p>
        </p:txBody>
      </p:sp>
      <p:sp>
        <p:nvSpPr>
          <p:cNvPr id="275" name="Google Shape;275;p13"/>
          <p:cNvSpPr txBox="1">
            <a:spLocks noGrp="1"/>
          </p:cNvSpPr>
          <p:nvPr>
            <p:ph type="body" idx="1"/>
          </p:nvPr>
        </p:nvSpPr>
        <p:spPr>
          <a:xfrm>
            <a:off x="533400" y="400050"/>
            <a:ext cx="6555000" cy="2825700"/>
          </a:xfrm>
          <a:prstGeom prst="rect">
            <a:avLst/>
          </a:prstGeom>
          <a:noFill/>
          <a:ln>
            <a:noFill/>
          </a:ln>
        </p:spPr>
        <p:txBody>
          <a:bodyPr spcFirstLastPara="1" wrap="square" lIns="91425" tIns="45700" rIns="91425" bIns="45700" anchor="ctr" anchorCtr="0">
            <a:normAutofit/>
          </a:bodyPr>
          <a:lstStyle>
            <a:lvl1pPr marL="457200" lvl="0" indent="-320040" algn="l" rtl="0">
              <a:spcBef>
                <a:spcPts val="360"/>
              </a:spcBef>
              <a:spcAft>
                <a:spcPts val="0"/>
              </a:spcAft>
              <a:buSzPts val="1440"/>
              <a:buChar char="●"/>
              <a:defRPr/>
            </a:lvl1pPr>
            <a:lvl2pPr marL="914400" lvl="1" indent="-320040" algn="l" rtl="0">
              <a:spcBef>
                <a:spcPts val="600"/>
              </a:spcBef>
              <a:spcAft>
                <a:spcPts val="0"/>
              </a:spcAft>
              <a:buSzPts val="1440"/>
              <a:buChar char="○"/>
              <a:defRPr/>
            </a:lvl2pPr>
            <a:lvl3pPr marL="1371600" lvl="2" indent="-320039" algn="l" rtl="0">
              <a:spcBef>
                <a:spcPts val="600"/>
              </a:spcBef>
              <a:spcAft>
                <a:spcPts val="0"/>
              </a:spcAft>
              <a:buSzPts val="1440"/>
              <a:buChar char="■"/>
              <a:defRPr/>
            </a:lvl3pPr>
            <a:lvl4pPr marL="1828800" lvl="3" indent="-320039" algn="l" rtl="0">
              <a:spcBef>
                <a:spcPts val="600"/>
              </a:spcBef>
              <a:spcAft>
                <a:spcPts val="0"/>
              </a:spcAft>
              <a:buSzPts val="1440"/>
              <a:buChar char="●"/>
              <a:defRPr/>
            </a:lvl4pPr>
            <a:lvl5pPr marL="2286000" lvl="4" indent="-320039" algn="l" rtl="0">
              <a:spcBef>
                <a:spcPts val="600"/>
              </a:spcBef>
              <a:spcAft>
                <a:spcPts val="0"/>
              </a:spcAft>
              <a:buSzPts val="1440"/>
              <a:buChar char="○"/>
              <a:defRPr/>
            </a:lvl5pPr>
            <a:lvl6pPr marL="2743200" lvl="5" indent="-320039" algn="l" rtl="0">
              <a:spcBef>
                <a:spcPts val="600"/>
              </a:spcBef>
              <a:spcAft>
                <a:spcPts val="0"/>
              </a:spcAft>
              <a:buSzPts val="1440"/>
              <a:buChar char="■"/>
              <a:defRPr/>
            </a:lvl6pPr>
            <a:lvl7pPr marL="3200400" lvl="6" indent="-320039" algn="l" rtl="0">
              <a:spcBef>
                <a:spcPts val="600"/>
              </a:spcBef>
              <a:spcAft>
                <a:spcPts val="0"/>
              </a:spcAft>
              <a:buSzPts val="1440"/>
              <a:buChar char="●"/>
              <a:defRPr/>
            </a:lvl7pPr>
            <a:lvl8pPr marL="3657600" lvl="7" indent="-320040" algn="l" rtl="0">
              <a:spcBef>
                <a:spcPts val="600"/>
              </a:spcBef>
              <a:spcAft>
                <a:spcPts val="0"/>
              </a:spcAft>
              <a:buSzPts val="1440"/>
              <a:buChar char="○"/>
              <a:defRPr/>
            </a:lvl8pPr>
            <a:lvl9pPr marL="4114800" lvl="8" indent="-320040" algn="l" rtl="0">
              <a:spcBef>
                <a:spcPts val="600"/>
              </a:spcBef>
              <a:spcAft>
                <a:spcPts val="600"/>
              </a:spcAft>
              <a:buSzPts val="1440"/>
              <a:buChar char="■"/>
              <a:defRPr/>
            </a:lvl9pPr>
          </a:lstStyle>
          <a:p>
            <a:endParaRPr/>
          </a:p>
        </p:txBody>
      </p:sp>
      <p:sp>
        <p:nvSpPr>
          <p:cNvPr id="276" name="Google Shape;276;p13"/>
          <p:cNvSpPr txBox="1">
            <a:spLocks noGrp="1"/>
          </p:cNvSpPr>
          <p:nvPr>
            <p:ph type="dt" idx="10"/>
          </p:nvPr>
        </p:nvSpPr>
        <p:spPr>
          <a:xfrm>
            <a:off x="7430245" y="4629152"/>
            <a:ext cx="1200600" cy="273900"/>
          </a:xfrm>
          <a:prstGeom prst="rect">
            <a:avLst/>
          </a:prstGeom>
          <a:noFill/>
          <a:ln>
            <a:noFill/>
          </a:ln>
        </p:spPr>
        <p:txBody>
          <a:bodyPr spcFirstLastPara="1" wrap="square" lIns="91425" tIns="45700" rIns="91425" bIns="45700" anchor="t"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77" name="Google Shape;277;p13"/>
          <p:cNvSpPr txBox="1">
            <a:spLocks noGrp="1"/>
          </p:cNvSpPr>
          <p:nvPr>
            <p:ph type="ftr" idx="11"/>
          </p:nvPr>
        </p:nvSpPr>
        <p:spPr>
          <a:xfrm>
            <a:off x="533400" y="4629150"/>
            <a:ext cx="5811600" cy="2739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78" name="Google Shape;278;p13"/>
          <p:cNvSpPr txBox="1">
            <a:spLocks noGrp="1"/>
          </p:cNvSpPr>
          <p:nvPr>
            <p:ph type="sldNum" idx="12"/>
          </p:nvPr>
        </p:nvSpPr>
        <p:spPr>
          <a:xfrm>
            <a:off x="7774426" y="4183859"/>
            <a:ext cx="856800" cy="502500"/>
          </a:xfrm>
          <a:prstGeom prst="rect">
            <a:avLst/>
          </a:prstGeom>
          <a:noFill/>
          <a:ln>
            <a:noFill/>
          </a:ln>
        </p:spPr>
        <p:txBody>
          <a:bodyPr spcFirstLastPara="1" wrap="square" lIns="91425" tIns="45700" rIns="91425" bIns="45700" anchor="b" anchorCtr="0">
            <a:norm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rm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472375" y="913400"/>
            <a:ext cx="82026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400"/>
              <a:t>Welcome!</a:t>
            </a:r>
            <a:endParaRPr sz="16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27"/>
        <p:cNvGrpSpPr/>
        <p:nvPr/>
      </p:nvGrpSpPr>
      <p:grpSpPr>
        <a:xfrm>
          <a:off x="0" y="0"/>
          <a:ext cx="0" cy="0"/>
          <a:chOff x="0" y="0"/>
          <a:chExt cx="0" cy="0"/>
        </a:xfrm>
      </p:grpSpPr>
      <p:sp>
        <p:nvSpPr>
          <p:cNvPr id="328" name="Google Shape;328;p23"/>
          <p:cNvSpPr txBox="1">
            <a:spLocks noGrp="1"/>
          </p:cNvSpPr>
          <p:nvPr>
            <p:ph type="title"/>
          </p:nvPr>
        </p:nvSpPr>
        <p:spPr>
          <a:xfrm>
            <a:off x="128700" y="1545350"/>
            <a:ext cx="8886600" cy="306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a:solidFill>
                  <a:srgbClr val="FFFF00"/>
                </a:solidFill>
              </a:rPr>
              <a:t>Full-Time Staff:</a:t>
            </a:r>
            <a:endParaRPr sz="3200">
              <a:solidFill>
                <a:srgbClr val="FFFF00"/>
              </a:solidFill>
            </a:endParaRPr>
          </a:p>
          <a:p>
            <a:pPr marL="0" lvl="0" indent="0" algn="l" rtl="0">
              <a:spcBef>
                <a:spcPts val="0"/>
              </a:spcBef>
              <a:spcAft>
                <a:spcPts val="0"/>
              </a:spcAft>
              <a:buNone/>
            </a:pPr>
            <a:endParaRPr sz="3000">
              <a:solidFill>
                <a:srgbClr val="FFFF00"/>
              </a:solidFill>
            </a:endParaRPr>
          </a:p>
          <a:p>
            <a:pPr marL="0" lvl="0" indent="0" algn="l" rtl="0">
              <a:spcBef>
                <a:spcPts val="0"/>
              </a:spcBef>
              <a:spcAft>
                <a:spcPts val="0"/>
              </a:spcAft>
              <a:buNone/>
            </a:pPr>
            <a:r>
              <a:rPr lang="en" sz="3100"/>
              <a:t>Bryan Threlkeld - </a:t>
            </a:r>
            <a:r>
              <a:rPr lang="en" sz="3100" b="0"/>
              <a:t>Senior Pastor</a:t>
            </a:r>
            <a:endParaRPr sz="3100" b="0"/>
          </a:p>
          <a:p>
            <a:pPr marL="0" lvl="0" indent="0" algn="l" rtl="0">
              <a:spcBef>
                <a:spcPts val="0"/>
              </a:spcBef>
              <a:spcAft>
                <a:spcPts val="0"/>
              </a:spcAft>
              <a:buNone/>
            </a:pPr>
            <a:r>
              <a:rPr lang="en" sz="3100"/>
              <a:t>Jason Arnold - </a:t>
            </a:r>
            <a:r>
              <a:rPr lang="en" sz="3100" b="0"/>
              <a:t>Executive Pastor</a:t>
            </a:r>
            <a:endParaRPr sz="3100" b="0"/>
          </a:p>
          <a:p>
            <a:pPr marL="0" lvl="0" indent="0" algn="l" rtl="0">
              <a:spcBef>
                <a:spcPts val="0"/>
              </a:spcBef>
              <a:spcAft>
                <a:spcPts val="0"/>
              </a:spcAft>
              <a:buNone/>
            </a:pPr>
            <a:r>
              <a:rPr lang="en" sz="3100"/>
              <a:t>Mike O’Bannion - </a:t>
            </a:r>
            <a:r>
              <a:rPr lang="en" sz="3100" b="0"/>
              <a:t>Congregational Care/Sun City</a:t>
            </a:r>
            <a:endParaRPr sz="3100" b="0"/>
          </a:p>
          <a:p>
            <a:pPr marL="0" lvl="0" indent="0" algn="l" rtl="0">
              <a:spcBef>
                <a:spcPts val="0"/>
              </a:spcBef>
              <a:spcAft>
                <a:spcPts val="0"/>
              </a:spcAft>
              <a:buNone/>
            </a:pPr>
            <a:r>
              <a:rPr lang="en" sz="3100"/>
              <a:t>Troy Robinson - </a:t>
            </a:r>
            <a:r>
              <a:rPr lang="en" sz="3100" b="0"/>
              <a:t>Associate Pastor (May, 2024)</a:t>
            </a:r>
            <a:endParaRPr sz="3100" b="0"/>
          </a:p>
          <a:p>
            <a:pPr marL="0" lvl="0" indent="0" algn="l" rtl="0">
              <a:spcBef>
                <a:spcPts val="0"/>
              </a:spcBef>
              <a:spcAft>
                <a:spcPts val="0"/>
              </a:spcAft>
              <a:buNone/>
            </a:pPr>
            <a:r>
              <a:rPr lang="en" sz="3100"/>
              <a:t>Kristal Hill - </a:t>
            </a:r>
            <a:r>
              <a:rPr lang="en" sz="2900" b="0"/>
              <a:t>Children’s Ministry Director (Facility)</a:t>
            </a:r>
            <a:endParaRPr sz="2900" b="0"/>
          </a:p>
          <a:p>
            <a:pPr marL="0" lvl="0" indent="0" algn="l" rtl="0">
              <a:spcBef>
                <a:spcPts val="0"/>
              </a:spcBef>
              <a:spcAft>
                <a:spcPts val="0"/>
              </a:spcAft>
              <a:buNone/>
            </a:pPr>
            <a:r>
              <a:rPr lang="en" sz="3100"/>
              <a:t>Pat Mize - </a:t>
            </a:r>
            <a:r>
              <a:rPr lang="en" sz="3100" b="0"/>
              <a:t>Youth Pastor (May, 2024)</a:t>
            </a:r>
            <a:endParaRPr sz="3100" b="0"/>
          </a:p>
          <a:p>
            <a:pPr marL="0" lvl="0" indent="0" algn="l" rtl="0">
              <a:spcBef>
                <a:spcPts val="0"/>
              </a:spcBef>
              <a:spcAft>
                <a:spcPts val="0"/>
              </a:spcAft>
              <a:buNone/>
            </a:pPr>
            <a:r>
              <a:rPr lang="en" sz="3100"/>
              <a:t>Dylan Torres - </a:t>
            </a:r>
            <a:r>
              <a:rPr lang="en" sz="3100" b="0"/>
              <a:t>Worship, Social Media Director</a:t>
            </a:r>
            <a:endParaRPr sz="3100" b="0"/>
          </a:p>
          <a:p>
            <a:pPr marL="0" lvl="0" indent="0" algn="l" rtl="0">
              <a:spcBef>
                <a:spcPts val="0"/>
              </a:spcBef>
              <a:spcAft>
                <a:spcPts val="0"/>
              </a:spcAft>
              <a:buNone/>
            </a:pPr>
            <a:r>
              <a:rPr lang="en" sz="3100"/>
              <a:t>Matt Salley - </a:t>
            </a:r>
            <a:r>
              <a:rPr lang="en" sz="3100" b="0"/>
              <a:t>Media &amp; Communications Director</a:t>
            </a:r>
            <a:endParaRPr sz="3100" b="0"/>
          </a:p>
          <a:p>
            <a:pPr marL="0" lvl="0" indent="0" algn="ctr" rtl="0">
              <a:spcBef>
                <a:spcPts val="0"/>
              </a:spcBef>
              <a:spcAft>
                <a:spcPts val="0"/>
              </a:spcAft>
              <a:buNone/>
            </a:pPr>
            <a:endParaRPr>
              <a:solidFill>
                <a:srgbClr val="FFFF00"/>
              </a:solidFill>
            </a:endParaRPr>
          </a:p>
          <a:p>
            <a:pPr marL="0" lvl="0" indent="0" algn="ctr" rtl="0">
              <a:spcBef>
                <a:spcPts val="0"/>
              </a:spcBef>
              <a:spcAft>
                <a:spcPts val="0"/>
              </a:spcAft>
              <a:buNone/>
            </a:pPr>
            <a:endParaRPr>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32"/>
        <p:cNvGrpSpPr/>
        <p:nvPr/>
      </p:nvGrpSpPr>
      <p:grpSpPr>
        <a:xfrm>
          <a:off x="0" y="0"/>
          <a:ext cx="0" cy="0"/>
          <a:chOff x="0" y="0"/>
          <a:chExt cx="0" cy="0"/>
        </a:xfrm>
      </p:grpSpPr>
      <p:sp>
        <p:nvSpPr>
          <p:cNvPr id="333" name="Google Shape;333;p24"/>
          <p:cNvSpPr txBox="1">
            <a:spLocks noGrp="1"/>
          </p:cNvSpPr>
          <p:nvPr>
            <p:ph type="title"/>
          </p:nvPr>
        </p:nvSpPr>
        <p:spPr>
          <a:xfrm>
            <a:off x="159900" y="1148625"/>
            <a:ext cx="8824200" cy="306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a:solidFill>
                  <a:srgbClr val="FFFF00"/>
                </a:solidFill>
              </a:rPr>
              <a:t>Part-Time Staff:</a:t>
            </a:r>
            <a:endParaRPr sz="3200">
              <a:solidFill>
                <a:srgbClr val="FFFF00"/>
              </a:solidFill>
            </a:endParaRPr>
          </a:p>
          <a:p>
            <a:pPr marL="0" lvl="0" indent="0" algn="l" rtl="0">
              <a:spcBef>
                <a:spcPts val="0"/>
              </a:spcBef>
              <a:spcAft>
                <a:spcPts val="0"/>
              </a:spcAft>
              <a:buNone/>
            </a:pPr>
            <a:endParaRPr sz="1200">
              <a:solidFill>
                <a:srgbClr val="FFFF00"/>
              </a:solidFill>
            </a:endParaRPr>
          </a:p>
          <a:p>
            <a:pPr marL="0" lvl="0" indent="0" algn="l" rtl="0">
              <a:spcBef>
                <a:spcPts val="0"/>
              </a:spcBef>
              <a:spcAft>
                <a:spcPts val="0"/>
              </a:spcAft>
              <a:buNone/>
            </a:pPr>
            <a:endParaRPr sz="2500"/>
          </a:p>
          <a:p>
            <a:pPr marL="0" lvl="0" indent="0" algn="l" rtl="0">
              <a:spcBef>
                <a:spcPts val="0"/>
              </a:spcBef>
              <a:spcAft>
                <a:spcPts val="0"/>
              </a:spcAft>
              <a:buNone/>
            </a:pPr>
            <a:r>
              <a:rPr lang="en"/>
              <a:t>Stephanie Arnold - </a:t>
            </a:r>
            <a:r>
              <a:rPr lang="en" b="0"/>
              <a:t>Connections Director</a:t>
            </a:r>
            <a:endParaRPr b="0"/>
          </a:p>
          <a:p>
            <a:pPr marL="0" lvl="0" indent="0" algn="l" rtl="0">
              <a:spcBef>
                <a:spcPts val="0"/>
              </a:spcBef>
              <a:spcAft>
                <a:spcPts val="0"/>
              </a:spcAft>
              <a:buNone/>
            </a:pPr>
            <a:r>
              <a:rPr lang="en"/>
              <a:t>Chuck Abbott - </a:t>
            </a:r>
            <a:r>
              <a:rPr lang="en" b="0"/>
              <a:t>Global Missions Director</a:t>
            </a:r>
            <a:endParaRPr b="0"/>
          </a:p>
          <a:p>
            <a:pPr marL="0" lvl="0" indent="0" algn="l" rtl="0">
              <a:spcBef>
                <a:spcPts val="0"/>
              </a:spcBef>
              <a:spcAft>
                <a:spcPts val="0"/>
              </a:spcAft>
              <a:buNone/>
            </a:pPr>
            <a:r>
              <a:rPr lang="en"/>
              <a:t>Kasie Kline - </a:t>
            </a:r>
            <a:r>
              <a:rPr lang="en" b="0"/>
              <a:t>Sun City Worship Director</a:t>
            </a:r>
            <a:endParaRPr b="0"/>
          </a:p>
          <a:p>
            <a:pPr marL="0" lvl="0" indent="0" algn="l" rtl="0">
              <a:spcBef>
                <a:spcPts val="0"/>
              </a:spcBef>
              <a:spcAft>
                <a:spcPts val="0"/>
              </a:spcAft>
              <a:buNone/>
            </a:pPr>
            <a:r>
              <a:rPr lang="en"/>
              <a:t>Tara Kurtz - </a:t>
            </a:r>
            <a:r>
              <a:rPr lang="en" b="0"/>
              <a:t>Family Ministries Director</a:t>
            </a:r>
            <a:endParaRPr b="0"/>
          </a:p>
          <a:p>
            <a:pPr marL="0" lvl="0" indent="0" algn="ctr" rtl="0">
              <a:spcBef>
                <a:spcPts val="0"/>
              </a:spcBef>
              <a:spcAft>
                <a:spcPts val="0"/>
              </a:spcAft>
              <a:buNone/>
            </a:pPr>
            <a:endParaRPr>
              <a:solidFill>
                <a:srgbClr val="FFFF00"/>
              </a:solidFill>
            </a:endParaRPr>
          </a:p>
          <a:p>
            <a:pPr marL="0" lvl="0" indent="0" algn="ctr" rtl="0">
              <a:spcBef>
                <a:spcPts val="0"/>
              </a:spcBef>
              <a:spcAft>
                <a:spcPts val="0"/>
              </a:spcAft>
              <a:buNone/>
            </a:pPr>
            <a:endParaRPr>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37"/>
        <p:cNvGrpSpPr/>
        <p:nvPr/>
      </p:nvGrpSpPr>
      <p:grpSpPr>
        <a:xfrm>
          <a:off x="0" y="0"/>
          <a:ext cx="0" cy="0"/>
          <a:chOff x="0" y="0"/>
          <a:chExt cx="0" cy="0"/>
        </a:xfrm>
      </p:grpSpPr>
      <p:sp>
        <p:nvSpPr>
          <p:cNvPr id="338" name="Google Shape;338;p25"/>
          <p:cNvSpPr txBox="1">
            <a:spLocks noGrp="1"/>
          </p:cNvSpPr>
          <p:nvPr>
            <p:ph type="title"/>
          </p:nvPr>
        </p:nvSpPr>
        <p:spPr>
          <a:xfrm>
            <a:off x="810600" y="936575"/>
            <a:ext cx="75228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00"/>
                </a:solidFill>
              </a:rPr>
              <a:t>Current State of the Church:</a:t>
            </a:r>
            <a:endParaRPr>
              <a:solidFill>
                <a:srgbClr val="FFFF00"/>
              </a:solidFill>
            </a:endParaRPr>
          </a:p>
          <a:p>
            <a:pPr marL="0" lvl="0" indent="0" algn="ctr" rtl="0">
              <a:spcBef>
                <a:spcPts val="0"/>
              </a:spcBef>
              <a:spcAft>
                <a:spcPts val="0"/>
              </a:spcAft>
              <a:buNone/>
            </a:pPr>
            <a:endParaRPr/>
          </a:p>
          <a:p>
            <a:pPr marL="0" lvl="0" indent="0" algn="ctr" rtl="0">
              <a:spcBef>
                <a:spcPts val="0"/>
              </a:spcBef>
              <a:spcAft>
                <a:spcPts val="0"/>
              </a:spcAft>
              <a:buNone/>
            </a:pPr>
            <a:r>
              <a:rPr lang="en"/>
              <a:t>Attendance</a:t>
            </a:r>
            <a:endParaRPr/>
          </a:p>
          <a:p>
            <a:pPr marL="0" lvl="0" indent="0" algn="ctr" rtl="0">
              <a:spcBef>
                <a:spcPts val="0"/>
              </a:spcBef>
              <a:spcAft>
                <a:spcPts val="0"/>
              </a:spcAft>
              <a:buNone/>
            </a:pPr>
            <a:r>
              <a:rPr lang="en"/>
              <a:t>Finances</a:t>
            </a:r>
            <a:endParaRPr/>
          </a:p>
          <a:p>
            <a:pPr marL="0" lvl="0" indent="0" algn="ctr" rtl="0">
              <a:spcBef>
                <a:spcPts val="0"/>
              </a:spcBef>
              <a:spcAft>
                <a:spcPts val="0"/>
              </a:spcAft>
              <a:buNone/>
            </a:pPr>
            <a:r>
              <a:rPr lang="en"/>
              <a:t>Life-Change</a:t>
            </a:r>
            <a:endParaRPr/>
          </a:p>
          <a:p>
            <a:pPr marL="0" lvl="0" indent="0" algn="ctr" rtl="0">
              <a:spcBef>
                <a:spcPts val="0"/>
              </a:spcBef>
              <a:spcAft>
                <a:spcPts val="0"/>
              </a:spcAft>
              <a:buNone/>
            </a:pPr>
            <a:r>
              <a:rPr lang="en"/>
              <a:t>Ministries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42"/>
        <p:cNvGrpSpPr/>
        <p:nvPr/>
      </p:nvGrpSpPr>
      <p:grpSpPr>
        <a:xfrm>
          <a:off x="0" y="0"/>
          <a:ext cx="0" cy="0"/>
          <a:chOff x="0" y="0"/>
          <a:chExt cx="0" cy="0"/>
        </a:xfrm>
      </p:grpSpPr>
      <p:sp>
        <p:nvSpPr>
          <p:cNvPr id="343" name="Google Shape;343;p26"/>
          <p:cNvSpPr txBox="1">
            <a:spLocks noGrp="1"/>
          </p:cNvSpPr>
          <p:nvPr>
            <p:ph type="title"/>
          </p:nvPr>
        </p:nvSpPr>
        <p:spPr>
          <a:xfrm>
            <a:off x="810600" y="936575"/>
            <a:ext cx="75228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00"/>
                </a:solidFill>
              </a:rPr>
              <a:t>Ministry Wins in 2023:</a:t>
            </a:r>
            <a:endParaRPr>
              <a:solidFill>
                <a:srgbClr val="FFFF00"/>
              </a:solidFill>
            </a:endParaRPr>
          </a:p>
          <a:p>
            <a:pPr marL="0" lvl="0" indent="0" algn="ctr" rtl="0">
              <a:spcBef>
                <a:spcPts val="0"/>
              </a:spcBef>
              <a:spcAft>
                <a:spcPts val="0"/>
              </a:spcAft>
              <a:buNone/>
            </a:pPr>
            <a:endParaRPr/>
          </a:p>
          <a:p>
            <a:pPr marL="0" lvl="0" indent="0" algn="ctr" rtl="0">
              <a:spcBef>
                <a:spcPts val="0"/>
              </a:spcBef>
              <a:spcAft>
                <a:spcPts val="0"/>
              </a:spcAft>
              <a:buNone/>
            </a:pPr>
            <a:r>
              <a:rPr lang="en"/>
              <a:t>Connections</a:t>
            </a:r>
            <a:endParaRPr/>
          </a:p>
          <a:p>
            <a:pPr marL="0" lvl="0" indent="0" algn="ctr" rtl="0">
              <a:spcBef>
                <a:spcPts val="0"/>
              </a:spcBef>
              <a:spcAft>
                <a:spcPts val="0"/>
              </a:spcAft>
              <a:buNone/>
            </a:pPr>
            <a:r>
              <a:rPr lang="en"/>
              <a:t>Children</a:t>
            </a:r>
            <a:endParaRPr/>
          </a:p>
          <a:p>
            <a:pPr marL="0" lvl="0" indent="0" algn="ctr" rtl="0">
              <a:spcBef>
                <a:spcPts val="0"/>
              </a:spcBef>
              <a:spcAft>
                <a:spcPts val="0"/>
              </a:spcAft>
              <a:buNone/>
            </a:pPr>
            <a:r>
              <a:rPr lang="en"/>
              <a:t>Youth</a:t>
            </a:r>
            <a:endParaRPr/>
          </a:p>
          <a:p>
            <a:pPr marL="0" lvl="0" indent="0" algn="ctr" rtl="0">
              <a:spcBef>
                <a:spcPts val="0"/>
              </a:spcBef>
              <a:spcAft>
                <a:spcPts val="0"/>
              </a:spcAft>
              <a:buNone/>
            </a:pPr>
            <a:r>
              <a:rPr lang="en"/>
              <a:t>Women’s</a:t>
            </a:r>
            <a:endParaRPr/>
          </a:p>
          <a:p>
            <a:pPr marL="0" lvl="0" indent="0" algn="ctr" rtl="0">
              <a:spcBef>
                <a:spcPts val="0"/>
              </a:spcBef>
              <a:spcAft>
                <a:spcPts val="0"/>
              </a:spcAft>
              <a:buNone/>
            </a:pPr>
            <a:r>
              <a:rPr lang="en"/>
              <a:t>Men’s</a:t>
            </a:r>
            <a:endParaRPr/>
          </a:p>
          <a:p>
            <a:pPr marL="0" lvl="0" indent="0" algn="ctr" rtl="0">
              <a:spcBef>
                <a:spcPts val="0"/>
              </a:spcBef>
              <a:spcAft>
                <a:spcPts val="0"/>
              </a:spcAft>
              <a:buNone/>
            </a:pPr>
            <a:r>
              <a:rPr lang="en"/>
              <a:t>Community (Small Groups)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47"/>
        <p:cNvGrpSpPr/>
        <p:nvPr/>
      </p:nvGrpSpPr>
      <p:grpSpPr>
        <a:xfrm>
          <a:off x="0" y="0"/>
          <a:ext cx="0" cy="0"/>
          <a:chOff x="0" y="0"/>
          <a:chExt cx="0" cy="0"/>
        </a:xfrm>
      </p:grpSpPr>
      <p:sp>
        <p:nvSpPr>
          <p:cNvPr id="348" name="Google Shape;348;p27"/>
          <p:cNvSpPr txBox="1">
            <a:spLocks noGrp="1"/>
          </p:cNvSpPr>
          <p:nvPr>
            <p:ph type="title"/>
          </p:nvPr>
        </p:nvSpPr>
        <p:spPr>
          <a:xfrm>
            <a:off x="810600" y="913400"/>
            <a:ext cx="75228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00"/>
                </a:solidFill>
              </a:rPr>
              <a:t>Areas Identified for Improvement:</a:t>
            </a:r>
            <a:endParaRPr>
              <a:solidFill>
                <a:srgbClr val="FFFF00"/>
              </a:solidFill>
            </a:endParaRPr>
          </a:p>
          <a:p>
            <a:pPr marL="0" lvl="0" indent="0" algn="ctr" rtl="0">
              <a:spcBef>
                <a:spcPts val="0"/>
              </a:spcBef>
              <a:spcAft>
                <a:spcPts val="0"/>
              </a:spcAft>
              <a:buNone/>
            </a:pPr>
            <a:endParaRPr/>
          </a:p>
          <a:p>
            <a:pPr marL="0" lvl="0" indent="0" algn="ctr" rtl="0">
              <a:spcBef>
                <a:spcPts val="0"/>
              </a:spcBef>
              <a:spcAft>
                <a:spcPts val="0"/>
              </a:spcAft>
              <a:buNone/>
            </a:pPr>
            <a:r>
              <a:rPr lang="en"/>
              <a:t>Communications</a:t>
            </a:r>
            <a:endParaRPr/>
          </a:p>
          <a:p>
            <a:pPr marL="0" lvl="0" indent="0" algn="ctr" rtl="0">
              <a:spcBef>
                <a:spcPts val="0"/>
              </a:spcBef>
              <a:spcAft>
                <a:spcPts val="0"/>
              </a:spcAft>
              <a:buNone/>
            </a:pPr>
            <a:r>
              <a:rPr lang="en"/>
              <a:t>Processes and Procedures</a:t>
            </a:r>
            <a:endParaRPr/>
          </a:p>
          <a:p>
            <a:pPr marL="0" lvl="0" indent="0" algn="ctr" rtl="0">
              <a:spcBef>
                <a:spcPts val="0"/>
              </a:spcBef>
              <a:spcAft>
                <a:spcPts val="0"/>
              </a:spcAft>
              <a:buNone/>
            </a:pPr>
            <a:r>
              <a:rPr lang="en"/>
              <a:t>Formalization</a:t>
            </a:r>
            <a:endParaRPr/>
          </a:p>
          <a:p>
            <a:pPr marL="0" lvl="0" indent="0" algn="ctr" rtl="0">
              <a:spcBef>
                <a:spcPts val="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52"/>
        <p:cNvGrpSpPr/>
        <p:nvPr/>
      </p:nvGrpSpPr>
      <p:grpSpPr>
        <a:xfrm>
          <a:off x="0" y="0"/>
          <a:ext cx="0" cy="0"/>
          <a:chOff x="0" y="0"/>
          <a:chExt cx="0" cy="0"/>
        </a:xfrm>
      </p:grpSpPr>
      <p:sp>
        <p:nvSpPr>
          <p:cNvPr id="353" name="Google Shape;353;p28"/>
          <p:cNvSpPr txBox="1">
            <a:spLocks noGrp="1"/>
          </p:cNvSpPr>
          <p:nvPr>
            <p:ph type="title"/>
          </p:nvPr>
        </p:nvSpPr>
        <p:spPr>
          <a:xfrm>
            <a:off x="810600" y="1263475"/>
            <a:ext cx="75228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00"/>
                </a:solidFill>
              </a:rPr>
              <a:t>New Initiatives in 2024:</a:t>
            </a:r>
            <a:endParaRPr>
              <a:solidFill>
                <a:srgbClr val="FFFF00"/>
              </a:solidFill>
            </a:endParaRPr>
          </a:p>
          <a:p>
            <a:pPr marL="0" lvl="0" indent="0" algn="ctr" rtl="0">
              <a:spcBef>
                <a:spcPts val="0"/>
              </a:spcBef>
              <a:spcAft>
                <a:spcPts val="0"/>
              </a:spcAft>
              <a:buNone/>
            </a:pPr>
            <a:endParaRPr sz="1900"/>
          </a:p>
          <a:p>
            <a:pPr marL="0" lvl="0" indent="0" algn="ctr" rtl="0">
              <a:spcBef>
                <a:spcPts val="0"/>
              </a:spcBef>
              <a:spcAft>
                <a:spcPts val="0"/>
              </a:spcAft>
              <a:buNone/>
            </a:pPr>
            <a:r>
              <a:rPr lang="en" sz="3200"/>
              <a:t>Family Ministry</a:t>
            </a:r>
            <a:endParaRPr sz="3200"/>
          </a:p>
          <a:p>
            <a:pPr marL="0" lvl="0" indent="0" algn="ctr" rtl="0">
              <a:spcBef>
                <a:spcPts val="0"/>
              </a:spcBef>
              <a:spcAft>
                <a:spcPts val="0"/>
              </a:spcAft>
              <a:buNone/>
            </a:pPr>
            <a:r>
              <a:rPr lang="en" sz="3200"/>
              <a:t>Connections Events</a:t>
            </a:r>
            <a:endParaRPr sz="3200"/>
          </a:p>
          <a:p>
            <a:pPr marL="0" lvl="0" indent="0" algn="ctr" rtl="0">
              <a:spcBef>
                <a:spcPts val="0"/>
              </a:spcBef>
              <a:spcAft>
                <a:spcPts val="0"/>
              </a:spcAft>
              <a:buNone/>
            </a:pPr>
            <a:r>
              <a:rPr lang="en" sz="3200"/>
              <a:t>Communications Upgrades</a:t>
            </a:r>
            <a:endParaRPr sz="3200"/>
          </a:p>
          <a:p>
            <a:pPr marL="0" lvl="0" indent="0" algn="ctr" rtl="0">
              <a:spcBef>
                <a:spcPts val="0"/>
              </a:spcBef>
              <a:spcAft>
                <a:spcPts val="0"/>
              </a:spcAft>
              <a:buNone/>
            </a:pPr>
            <a:r>
              <a:rPr lang="en" sz="3200"/>
              <a:t>Social Media Presence</a:t>
            </a:r>
            <a:endParaRPr sz="3200"/>
          </a:p>
          <a:p>
            <a:pPr marL="0" lvl="0" indent="0" algn="ctr" rtl="0">
              <a:spcBef>
                <a:spcPts val="0"/>
              </a:spcBef>
              <a:spcAft>
                <a:spcPts val="0"/>
              </a:spcAft>
              <a:buNone/>
            </a:pPr>
            <a:r>
              <a:rPr lang="en" sz="3200"/>
              <a:t>Increased Church-Wide Events</a:t>
            </a:r>
            <a:endParaRPr sz="3200"/>
          </a:p>
          <a:p>
            <a:pPr marL="0" lvl="0" indent="0" algn="ctr" rtl="0">
              <a:spcBef>
                <a:spcPts val="0"/>
              </a:spcBef>
              <a:spcAft>
                <a:spcPts val="0"/>
              </a:spcAft>
              <a:buNone/>
            </a:pPr>
            <a:r>
              <a:rPr lang="en" sz="3200"/>
              <a:t>Enhance Small Groups</a:t>
            </a:r>
            <a:endParaRPr sz="3200"/>
          </a:p>
          <a:p>
            <a:pPr marL="0" lvl="0" indent="0" algn="ctr" rtl="0">
              <a:spcBef>
                <a:spcPts val="0"/>
              </a:spcBef>
              <a:spcAft>
                <a:spcPts val="0"/>
              </a:spcAft>
              <a:buNone/>
            </a:pPr>
            <a:r>
              <a:rPr lang="en" sz="3200"/>
              <a:t>Discipleship Ministry</a:t>
            </a:r>
            <a:endParaRPr sz="3200"/>
          </a:p>
          <a:p>
            <a:pPr marL="0" lvl="0" indent="0" algn="ctr" rtl="0">
              <a:spcBef>
                <a:spcPts val="0"/>
              </a:spcBef>
              <a:spcAft>
                <a:spcPts val="0"/>
              </a:spcAft>
              <a:buNone/>
            </a:pPr>
            <a:r>
              <a:rPr lang="en" sz="3200"/>
              <a:t>Facility Upgrades</a:t>
            </a:r>
            <a:endParaRPr sz="3200"/>
          </a:p>
          <a:p>
            <a:pPr marL="0" lvl="0" indent="0" algn="ctr" rtl="0">
              <a:spcBef>
                <a:spcPts val="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57"/>
        <p:cNvGrpSpPr/>
        <p:nvPr/>
      </p:nvGrpSpPr>
      <p:grpSpPr>
        <a:xfrm>
          <a:off x="0" y="0"/>
          <a:ext cx="0" cy="0"/>
          <a:chOff x="0" y="0"/>
          <a:chExt cx="0" cy="0"/>
        </a:xfrm>
      </p:grpSpPr>
      <p:sp>
        <p:nvSpPr>
          <p:cNvPr id="358" name="Google Shape;358;p29"/>
          <p:cNvSpPr txBox="1">
            <a:spLocks noGrp="1"/>
          </p:cNvSpPr>
          <p:nvPr>
            <p:ph type="title"/>
          </p:nvPr>
        </p:nvSpPr>
        <p:spPr>
          <a:xfrm>
            <a:off x="163850" y="1272675"/>
            <a:ext cx="87954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00"/>
                </a:solidFill>
              </a:rPr>
              <a:t>Major Initiatives:</a:t>
            </a:r>
            <a:endParaRPr>
              <a:solidFill>
                <a:srgbClr val="FFFF00"/>
              </a:solidFill>
            </a:endParaRPr>
          </a:p>
          <a:p>
            <a:pPr marL="0" lvl="0" indent="0" algn="ctr" rtl="0">
              <a:spcBef>
                <a:spcPts val="0"/>
              </a:spcBef>
              <a:spcAft>
                <a:spcPts val="0"/>
              </a:spcAft>
              <a:buNone/>
            </a:pPr>
            <a:endParaRPr/>
          </a:p>
          <a:p>
            <a:pPr marL="0" lvl="0" indent="0" algn="ctr" rtl="0">
              <a:spcBef>
                <a:spcPts val="0"/>
              </a:spcBef>
              <a:spcAft>
                <a:spcPts val="0"/>
              </a:spcAft>
              <a:buNone/>
            </a:pPr>
            <a:r>
              <a:rPr lang="en" sz="3200"/>
              <a:t>Comprehensive Spiritual Development Plan</a:t>
            </a:r>
            <a:endParaRPr sz="3200"/>
          </a:p>
          <a:p>
            <a:pPr marL="0" lvl="0" indent="0" algn="ctr" rtl="0">
              <a:spcBef>
                <a:spcPts val="0"/>
              </a:spcBef>
              <a:spcAft>
                <a:spcPts val="0"/>
              </a:spcAft>
              <a:buNone/>
            </a:pPr>
            <a:endParaRPr sz="3200"/>
          </a:p>
          <a:p>
            <a:pPr marL="0" lvl="0" indent="0" algn="ctr" rtl="0">
              <a:spcBef>
                <a:spcPts val="0"/>
              </a:spcBef>
              <a:spcAft>
                <a:spcPts val="0"/>
              </a:spcAft>
              <a:buNone/>
            </a:pPr>
            <a:r>
              <a:rPr lang="en" sz="3200"/>
              <a:t>First Church Plant - Harker Heights March,2024</a:t>
            </a:r>
            <a:endParaRPr sz="3200"/>
          </a:p>
          <a:p>
            <a:pPr marL="0" lvl="0" indent="0" algn="ctr" rtl="0">
              <a:spcBef>
                <a:spcPts val="0"/>
              </a:spcBef>
              <a:spcAft>
                <a:spcPts val="0"/>
              </a:spcAft>
              <a:buNone/>
            </a:pPr>
            <a:endParaRPr sz="3200"/>
          </a:p>
          <a:p>
            <a:pPr marL="0" lvl="0" indent="0" algn="ctr" rtl="0">
              <a:spcBef>
                <a:spcPts val="0"/>
              </a:spcBef>
              <a:spcAft>
                <a:spcPts val="0"/>
              </a:spcAft>
              <a:buNone/>
            </a:pPr>
            <a:r>
              <a:rPr lang="en" sz="3200"/>
              <a:t>True Grace Bible Institute - Launch 2025</a:t>
            </a:r>
            <a:endParaRPr sz="3200"/>
          </a:p>
          <a:p>
            <a:pPr marL="0" lvl="0" indent="0" algn="ctr" rtl="0">
              <a:spcBef>
                <a:spcPts val="0"/>
              </a:spcBef>
              <a:spcAft>
                <a:spcPts val="0"/>
              </a:spcAft>
              <a:buNone/>
            </a:pPr>
            <a:endParaRPr sz="3200"/>
          </a:p>
          <a:p>
            <a:pPr marL="0" lvl="0" indent="0" algn="ctr" rtl="0">
              <a:spcBef>
                <a:spcPts val="0"/>
              </a:spcBef>
              <a:spcAft>
                <a:spcPts val="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62"/>
        <p:cNvGrpSpPr/>
        <p:nvPr/>
      </p:nvGrpSpPr>
      <p:grpSpPr>
        <a:xfrm>
          <a:off x="0" y="0"/>
          <a:ext cx="0" cy="0"/>
          <a:chOff x="0" y="0"/>
          <a:chExt cx="0" cy="0"/>
        </a:xfrm>
      </p:grpSpPr>
      <p:sp>
        <p:nvSpPr>
          <p:cNvPr id="363" name="Google Shape;363;p30"/>
          <p:cNvSpPr txBox="1"/>
          <p:nvPr/>
        </p:nvSpPr>
        <p:spPr>
          <a:xfrm>
            <a:off x="858750" y="246325"/>
            <a:ext cx="7426500" cy="969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600" b="1">
                <a:solidFill>
                  <a:srgbClr val="FFFF00"/>
                </a:solidFill>
                <a:latin typeface="Maven Pro"/>
                <a:ea typeface="Maven Pro"/>
                <a:cs typeface="Maven Pro"/>
                <a:sym typeface="Maven Pro"/>
              </a:rPr>
              <a:t>Spiritual Development Plan</a:t>
            </a:r>
            <a:endParaRPr sz="1500" b="1">
              <a:solidFill>
                <a:srgbClr val="FFFF00"/>
              </a:solidFill>
              <a:latin typeface="Maven Pro"/>
              <a:ea typeface="Maven Pro"/>
              <a:cs typeface="Maven Pro"/>
              <a:sym typeface="Maven Pro"/>
            </a:endParaRPr>
          </a:p>
          <a:p>
            <a:pPr marL="0" lvl="0" indent="0" algn="l" rtl="0">
              <a:spcBef>
                <a:spcPts val="0"/>
              </a:spcBef>
              <a:spcAft>
                <a:spcPts val="0"/>
              </a:spcAft>
              <a:buNone/>
            </a:pPr>
            <a:endParaRPr sz="1500" b="1">
              <a:solidFill>
                <a:schemeClr val="lt1"/>
              </a:solidFill>
              <a:latin typeface="Maven Pro"/>
              <a:ea typeface="Maven Pro"/>
              <a:cs typeface="Maven Pro"/>
              <a:sym typeface="Maven Pro"/>
            </a:endParaRPr>
          </a:p>
        </p:txBody>
      </p:sp>
      <p:sp>
        <p:nvSpPr>
          <p:cNvPr id="364" name="Google Shape;364;p30"/>
          <p:cNvSpPr txBox="1">
            <a:spLocks noGrp="1"/>
          </p:cNvSpPr>
          <p:nvPr>
            <p:ph type="subTitle" idx="4294967295"/>
          </p:nvPr>
        </p:nvSpPr>
        <p:spPr>
          <a:xfrm>
            <a:off x="870025" y="1262175"/>
            <a:ext cx="1868100" cy="1504200"/>
          </a:xfrm>
          <a:prstGeom prst="rect">
            <a:avLst/>
          </a:prstGeom>
        </p:spPr>
        <p:txBody>
          <a:bodyPr spcFirstLastPara="1" wrap="square" lIns="91425" tIns="91425" rIns="91425" bIns="91425" anchor="t" anchorCtr="0">
            <a:noAutofit/>
          </a:bodyPr>
          <a:lstStyle/>
          <a:p>
            <a:pPr marL="0" lvl="0" indent="0" algn="ctr" rtl="0">
              <a:lnSpc>
                <a:spcPct val="80000"/>
              </a:lnSpc>
              <a:spcBef>
                <a:spcPts val="0"/>
              </a:spcBef>
              <a:spcAft>
                <a:spcPts val="0"/>
              </a:spcAft>
              <a:buSzPts val="852"/>
              <a:buNone/>
            </a:pPr>
            <a:r>
              <a:rPr lang="en" sz="2400" b="1">
                <a:solidFill>
                  <a:schemeClr val="lt1"/>
                </a:solidFill>
              </a:rPr>
              <a:t>Atheist</a:t>
            </a:r>
            <a:endParaRPr sz="2400" b="1">
              <a:solidFill>
                <a:schemeClr val="lt1"/>
              </a:solidFill>
            </a:endParaRPr>
          </a:p>
          <a:p>
            <a:pPr marL="0" lvl="0" indent="0" algn="ctr" rtl="0">
              <a:lnSpc>
                <a:spcPct val="80000"/>
              </a:lnSpc>
              <a:spcBef>
                <a:spcPts val="1200"/>
              </a:spcBef>
              <a:spcAft>
                <a:spcPts val="0"/>
              </a:spcAft>
              <a:buSzPts val="852"/>
              <a:buNone/>
            </a:pPr>
            <a:r>
              <a:rPr lang="en" sz="2400" b="1">
                <a:solidFill>
                  <a:schemeClr val="lt1"/>
                </a:solidFill>
              </a:rPr>
              <a:t>Agnostic</a:t>
            </a:r>
            <a:endParaRPr sz="2400" b="1">
              <a:solidFill>
                <a:schemeClr val="lt1"/>
              </a:solidFill>
            </a:endParaRPr>
          </a:p>
          <a:p>
            <a:pPr marL="0" lvl="0" indent="0" algn="ctr" rtl="0">
              <a:lnSpc>
                <a:spcPct val="80000"/>
              </a:lnSpc>
              <a:spcBef>
                <a:spcPts val="1200"/>
              </a:spcBef>
              <a:spcAft>
                <a:spcPts val="0"/>
              </a:spcAft>
              <a:buSzPts val="852"/>
              <a:buNone/>
            </a:pPr>
            <a:r>
              <a:rPr lang="en" sz="2400" b="1">
                <a:solidFill>
                  <a:schemeClr val="lt1"/>
                </a:solidFill>
              </a:rPr>
              <a:t>Seeker</a:t>
            </a:r>
            <a:endParaRPr sz="2400" b="1">
              <a:solidFill>
                <a:schemeClr val="lt1"/>
              </a:solidFill>
            </a:endParaRPr>
          </a:p>
          <a:p>
            <a:pPr marL="0" lvl="0" indent="0" algn="ctr" rtl="0">
              <a:lnSpc>
                <a:spcPct val="80000"/>
              </a:lnSpc>
              <a:spcBef>
                <a:spcPts val="1200"/>
              </a:spcBef>
              <a:spcAft>
                <a:spcPts val="1200"/>
              </a:spcAft>
              <a:buSzPts val="852"/>
              <a:buNone/>
            </a:pPr>
            <a:endParaRPr sz="2400">
              <a:solidFill>
                <a:srgbClr val="FFFF00"/>
              </a:solidFill>
            </a:endParaRPr>
          </a:p>
        </p:txBody>
      </p:sp>
      <p:sp>
        <p:nvSpPr>
          <p:cNvPr id="365" name="Google Shape;365;p30"/>
          <p:cNvSpPr txBox="1">
            <a:spLocks noGrp="1"/>
          </p:cNvSpPr>
          <p:nvPr>
            <p:ph type="subTitle" idx="4294967295"/>
          </p:nvPr>
        </p:nvSpPr>
        <p:spPr>
          <a:xfrm>
            <a:off x="3497700" y="1262175"/>
            <a:ext cx="2148600" cy="3127500"/>
          </a:xfrm>
          <a:prstGeom prst="rect">
            <a:avLst/>
          </a:prstGeom>
        </p:spPr>
        <p:txBody>
          <a:bodyPr spcFirstLastPara="1" wrap="square" lIns="91425" tIns="91425" rIns="91425" bIns="91425" anchor="t" anchorCtr="0">
            <a:noAutofit/>
          </a:bodyPr>
          <a:lstStyle/>
          <a:p>
            <a:pPr marL="0" lvl="0" indent="0" algn="ctr" rtl="0">
              <a:lnSpc>
                <a:spcPct val="80000"/>
              </a:lnSpc>
              <a:spcBef>
                <a:spcPts val="0"/>
              </a:spcBef>
              <a:spcAft>
                <a:spcPts val="0"/>
              </a:spcAft>
              <a:buSzPts val="852"/>
              <a:buNone/>
            </a:pPr>
            <a:r>
              <a:rPr lang="en" sz="2400" b="1">
                <a:solidFill>
                  <a:schemeClr val="lt1"/>
                </a:solidFill>
              </a:rPr>
              <a:t>New Believer</a:t>
            </a:r>
            <a:endParaRPr sz="2400" b="1">
              <a:solidFill>
                <a:schemeClr val="lt1"/>
              </a:solidFill>
            </a:endParaRPr>
          </a:p>
          <a:p>
            <a:pPr marL="0" lvl="0" indent="0" algn="ctr" rtl="0">
              <a:lnSpc>
                <a:spcPct val="80000"/>
              </a:lnSpc>
              <a:spcBef>
                <a:spcPts val="1200"/>
              </a:spcBef>
              <a:spcAft>
                <a:spcPts val="0"/>
              </a:spcAft>
              <a:buSzPts val="852"/>
              <a:buNone/>
            </a:pPr>
            <a:r>
              <a:rPr lang="en" sz="2400" b="1">
                <a:solidFill>
                  <a:schemeClr val="lt1"/>
                </a:solidFill>
              </a:rPr>
              <a:t>Growing Christian</a:t>
            </a:r>
            <a:endParaRPr sz="2400" b="1">
              <a:solidFill>
                <a:schemeClr val="lt1"/>
              </a:solidFill>
            </a:endParaRPr>
          </a:p>
          <a:p>
            <a:pPr marL="0" lvl="0" indent="0" algn="ctr" rtl="0">
              <a:lnSpc>
                <a:spcPct val="80000"/>
              </a:lnSpc>
              <a:spcBef>
                <a:spcPts val="1200"/>
              </a:spcBef>
              <a:spcAft>
                <a:spcPts val="0"/>
              </a:spcAft>
              <a:buSzPts val="852"/>
              <a:buNone/>
            </a:pPr>
            <a:r>
              <a:rPr lang="en" sz="2400" b="1">
                <a:solidFill>
                  <a:schemeClr val="lt1"/>
                </a:solidFill>
              </a:rPr>
              <a:t>Mature Christian</a:t>
            </a:r>
            <a:endParaRPr sz="2400" b="1">
              <a:solidFill>
                <a:schemeClr val="lt1"/>
              </a:solidFill>
            </a:endParaRPr>
          </a:p>
          <a:p>
            <a:pPr marL="0" lvl="0" indent="0" algn="ctr" rtl="0">
              <a:lnSpc>
                <a:spcPct val="80000"/>
              </a:lnSpc>
              <a:spcBef>
                <a:spcPts val="1200"/>
              </a:spcBef>
              <a:spcAft>
                <a:spcPts val="0"/>
              </a:spcAft>
              <a:buSzPts val="852"/>
              <a:buNone/>
            </a:pPr>
            <a:r>
              <a:rPr lang="en" sz="2400" b="1">
                <a:solidFill>
                  <a:schemeClr val="lt1"/>
                </a:solidFill>
              </a:rPr>
              <a:t>Ministry Lead</a:t>
            </a:r>
            <a:endParaRPr sz="2400" b="1">
              <a:solidFill>
                <a:schemeClr val="lt1"/>
              </a:solidFill>
            </a:endParaRPr>
          </a:p>
          <a:p>
            <a:pPr marL="0" lvl="0" indent="0" algn="ctr" rtl="0">
              <a:lnSpc>
                <a:spcPct val="80000"/>
              </a:lnSpc>
              <a:spcBef>
                <a:spcPts val="1200"/>
              </a:spcBef>
              <a:spcAft>
                <a:spcPts val="1200"/>
              </a:spcAft>
              <a:buSzPts val="852"/>
              <a:buNone/>
            </a:pPr>
            <a:r>
              <a:rPr lang="en" sz="2400" b="1">
                <a:solidFill>
                  <a:schemeClr val="lt1"/>
                </a:solidFill>
              </a:rPr>
              <a:t>Ministry Director</a:t>
            </a:r>
            <a:endParaRPr sz="2400">
              <a:solidFill>
                <a:schemeClr val="lt1"/>
              </a:solidFill>
            </a:endParaRPr>
          </a:p>
        </p:txBody>
      </p:sp>
      <p:sp>
        <p:nvSpPr>
          <p:cNvPr id="366" name="Google Shape;366;p30"/>
          <p:cNvSpPr txBox="1">
            <a:spLocks noGrp="1"/>
          </p:cNvSpPr>
          <p:nvPr>
            <p:ph type="subTitle" idx="4294967295"/>
          </p:nvPr>
        </p:nvSpPr>
        <p:spPr>
          <a:xfrm>
            <a:off x="6319350" y="1262175"/>
            <a:ext cx="1965900" cy="2348100"/>
          </a:xfrm>
          <a:prstGeom prst="rect">
            <a:avLst/>
          </a:prstGeom>
        </p:spPr>
        <p:txBody>
          <a:bodyPr spcFirstLastPara="1" wrap="square" lIns="91425" tIns="91425" rIns="91425" bIns="91425" anchor="t" anchorCtr="0">
            <a:noAutofit/>
          </a:bodyPr>
          <a:lstStyle/>
          <a:p>
            <a:pPr marL="0" lvl="0" indent="0" algn="ctr" rtl="0">
              <a:lnSpc>
                <a:spcPct val="80000"/>
              </a:lnSpc>
              <a:spcBef>
                <a:spcPts val="0"/>
              </a:spcBef>
              <a:spcAft>
                <a:spcPts val="0"/>
              </a:spcAft>
              <a:buSzPts val="852"/>
              <a:buNone/>
            </a:pPr>
            <a:r>
              <a:rPr lang="en" sz="2400" b="1">
                <a:solidFill>
                  <a:schemeClr val="lt1"/>
                </a:solidFill>
              </a:rPr>
              <a:t>Vocational Ministry</a:t>
            </a:r>
            <a:endParaRPr sz="2400" b="1">
              <a:solidFill>
                <a:schemeClr val="lt1"/>
              </a:solidFill>
            </a:endParaRPr>
          </a:p>
          <a:p>
            <a:pPr marL="0" lvl="0" indent="0" algn="ctr" rtl="0">
              <a:lnSpc>
                <a:spcPct val="80000"/>
              </a:lnSpc>
              <a:spcBef>
                <a:spcPts val="1200"/>
              </a:spcBef>
              <a:spcAft>
                <a:spcPts val="0"/>
              </a:spcAft>
              <a:buSzPts val="852"/>
              <a:buNone/>
            </a:pPr>
            <a:r>
              <a:rPr lang="en" sz="2400" b="1">
                <a:solidFill>
                  <a:schemeClr val="lt1"/>
                </a:solidFill>
              </a:rPr>
              <a:t>Pastor</a:t>
            </a:r>
            <a:endParaRPr sz="2400" b="1">
              <a:solidFill>
                <a:schemeClr val="lt1"/>
              </a:solidFill>
            </a:endParaRPr>
          </a:p>
          <a:p>
            <a:pPr marL="0" lvl="0" indent="0" algn="ctr" rtl="0">
              <a:lnSpc>
                <a:spcPct val="80000"/>
              </a:lnSpc>
              <a:spcBef>
                <a:spcPts val="1200"/>
              </a:spcBef>
              <a:spcAft>
                <a:spcPts val="0"/>
              </a:spcAft>
              <a:buSzPts val="852"/>
              <a:buNone/>
            </a:pPr>
            <a:r>
              <a:rPr lang="en" sz="2400" b="1">
                <a:solidFill>
                  <a:schemeClr val="lt1"/>
                </a:solidFill>
              </a:rPr>
              <a:t>Missionary</a:t>
            </a:r>
            <a:endParaRPr sz="2400" b="1">
              <a:solidFill>
                <a:schemeClr val="lt1"/>
              </a:solidFill>
            </a:endParaRPr>
          </a:p>
          <a:p>
            <a:pPr marL="0" lvl="0" indent="0" algn="ctr" rtl="0">
              <a:lnSpc>
                <a:spcPct val="80000"/>
              </a:lnSpc>
              <a:spcBef>
                <a:spcPts val="1200"/>
              </a:spcBef>
              <a:spcAft>
                <a:spcPts val="1200"/>
              </a:spcAft>
              <a:buSzPts val="852"/>
              <a:buNone/>
            </a:pPr>
            <a:r>
              <a:rPr lang="en" sz="2400" b="1">
                <a:solidFill>
                  <a:schemeClr val="lt1"/>
                </a:solidFill>
              </a:rPr>
              <a:t>Church Planter</a:t>
            </a:r>
            <a:endParaRPr sz="2400">
              <a:solidFill>
                <a:schemeClr val="lt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70"/>
        <p:cNvGrpSpPr/>
        <p:nvPr/>
      </p:nvGrpSpPr>
      <p:grpSpPr>
        <a:xfrm>
          <a:off x="0" y="0"/>
          <a:ext cx="0" cy="0"/>
          <a:chOff x="0" y="0"/>
          <a:chExt cx="0" cy="0"/>
        </a:xfrm>
      </p:grpSpPr>
      <p:sp>
        <p:nvSpPr>
          <p:cNvPr id="371" name="Google Shape;371;p31"/>
          <p:cNvSpPr txBox="1"/>
          <p:nvPr/>
        </p:nvSpPr>
        <p:spPr>
          <a:xfrm>
            <a:off x="858750" y="246325"/>
            <a:ext cx="7426500" cy="969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600" b="1">
                <a:solidFill>
                  <a:srgbClr val="FFFF00"/>
                </a:solidFill>
                <a:latin typeface="Maven Pro"/>
                <a:ea typeface="Maven Pro"/>
                <a:cs typeface="Maven Pro"/>
                <a:sym typeface="Maven Pro"/>
              </a:rPr>
              <a:t>Spiritual Development Plan</a:t>
            </a:r>
            <a:endParaRPr sz="1500" b="1">
              <a:solidFill>
                <a:srgbClr val="FFFF00"/>
              </a:solidFill>
              <a:latin typeface="Maven Pro"/>
              <a:ea typeface="Maven Pro"/>
              <a:cs typeface="Maven Pro"/>
              <a:sym typeface="Maven Pro"/>
            </a:endParaRPr>
          </a:p>
          <a:p>
            <a:pPr marL="0" lvl="0" indent="0" algn="l" rtl="0">
              <a:spcBef>
                <a:spcPts val="0"/>
              </a:spcBef>
              <a:spcAft>
                <a:spcPts val="0"/>
              </a:spcAft>
              <a:buNone/>
            </a:pPr>
            <a:endParaRPr sz="1500" b="1">
              <a:solidFill>
                <a:schemeClr val="lt1"/>
              </a:solidFill>
              <a:latin typeface="Maven Pro"/>
              <a:ea typeface="Maven Pro"/>
              <a:cs typeface="Maven Pro"/>
              <a:sym typeface="Maven Pro"/>
            </a:endParaRPr>
          </a:p>
        </p:txBody>
      </p:sp>
      <p:sp>
        <p:nvSpPr>
          <p:cNvPr id="372" name="Google Shape;372;p31"/>
          <p:cNvSpPr txBox="1">
            <a:spLocks noGrp="1"/>
          </p:cNvSpPr>
          <p:nvPr>
            <p:ph type="subTitle" idx="4294967295"/>
          </p:nvPr>
        </p:nvSpPr>
        <p:spPr>
          <a:xfrm>
            <a:off x="858750" y="1215925"/>
            <a:ext cx="1868100" cy="15042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852"/>
              <a:buNone/>
            </a:pPr>
            <a:r>
              <a:rPr lang="en" sz="2400" b="1">
                <a:solidFill>
                  <a:srgbClr val="FFFF00"/>
                </a:solidFill>
              </a:rPr>
              <a:t>Atheist</a:t>
            </a:r>
            <a:endParaRPr sz="2400" b="1">
              <a:solidFill>
                <a:srgbClr val="FFFF00"/>
              </a:solidFill>
            </a:endParaRPr>
          </a:p>
          <a:p>
            <a:pPr marL="0" lvl="0" indent="0" algn="l" rtl="0">
              <a:lnSpc>
                <a:spcPct val="80000"/>
              </a:lnSpc>
              <a:spcBef>
                <a:spcPts val="1200"/>
              </a:spcBef>
              <a:spcAft>
                <a:spcPts val="0"/>
              </a:spcAft>
              <a:buSzPts val="852"/>
              <a:buNone/>
            </a:pPr>
            <a:r>
              <a:rPr lang="en" sz="2400" b="1">
                <a:solidFill>
                  <a:srgbClr val="FFFF00"/>
                </a:solidFill>
              </a:rPr>
              <a:t>Agnostic</a:t>
            </a:r>
            <a:endParaRPr sz="2400" b="1">
              <a:solidFill>
                <a:srgbClr val="FFFF00"/>
              </a:solidFill>
            </a:endParaRPr>
          </a:p>
          <a:p>
            <a:pPr marL="0" lvl="0" indent="0" algn="l" rtl="0">
              <a:lnSpc>
                <a:spcPct val="80000"/>
              </a:lnSpc>
              <a:spcBef>
                <a:spcPts val="1200"/>
              </a:spcBef>
              <a:spcAft>
                <a:spcPts val="0"/>
              </a:spcAft>
              <a:buSzPts val="852"/>
              <a:buNone/>
            </a:pPr>
            <a:r>
              <a:rPr lang="en" sz="2400" b="1">
                <a:solidFill>
                  <a:srgbClr val="FFFF00"/>
                </a:solidFill>
              </a:rPr>
              <a:t>Seeker</a:t>
            </a:r>
            <a:endParaRPr sz="2400" b="1">
              <a:solidFill>
                <a:srgbClr val="FFFF00"/>
              </a:solidFill>
            </a:endParaRPr>
          </a:p>
          <a:p>
            <a:pPr marL="0" lvl="0" indent="0" algn="ctr" rtl="0">
              <a:lnSpc>
                <a:spcPct val="80000"/>
              </a:lnSpc>
              <a:spcBef>
                <a:spcPts val="1200"/>
              </a:spcBef>
              <a:spcAft>
                <a:spcPts val="1200"/>
              </a:spcAft>
              <a:buSzPts val="852"/>
              <a:buNone/>
            </a:pPr>
            <a:endParaRPr sz="2400">
              <a:solidFill>
                <a:srgbClr val="FFFF00"/>
              </a:solidFill>
            </a:endParaRPr>
          </a:p>
        </p:txBody>
      </p:sp>
      <p:sp>
        <p:nvSpPr>
          <p:cNvPr id="373" name="Google Shape;373;p31"/>
          <p:cNvSpPr txBox="1">
            <a:spLocks noGrp="1"/>
          </p:cNvSpPr>
          <p:nvPr>
            <p:ph type="subTitle" idx="4294967295"/>
          </p:nvPr>
        </p:nvSpPr>
        <p:spPr>
          <a:xfrm>
            <a:off x="3158875" y="1163025"/>
            <a:ext cx="5722200" cy="31275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852"/>
              <a:buNone/>
            </a:pPr>
            <a:r>
              <a:rPr lang="en" sz="2400" b="1">
                <a:solidFill>
                  <a:srgbClr val="FFFF00"/>
                </a:solidFill>
              </a:rPr>
              <a:t>Possible Next Steps:</a:t>
            </a:r>
            <a:endParaRPr sz="2400" b="1">
              <a:solidFill>
                <a:srgbClr val="FFFF00"/>
              </a:solidFill>
            </a:endParaRPr>
          </a:p>
          <a:p>
            <a:pPr marL="0" lvl="0" indent="0" algn="l" rtl="0">
              <a:lnSpc>
                <a:spcPct val="80000"/>
              </a:lnSpc>
              <a:spcBef>
                <a:spcPts val="1200"/>
              </a:spcBef>
              <a:spcAft>
                <a:spcPts val="0"/>
              </a:spcAft>
              <a:buSzPts val="852"/>
              <a:buNone/>
            </a:pPr>
            <a:endParaRPr sz="2400" b="1">
              <a:solidFill>
                <a:schemeClr val="lt1"/>
              </a:solidFill>
            </a:endParaRPr>
          </a:p>
          <a:p>
            <a:pPr marL="457200" lvl="0" indent="-381000" algn="l" rtl="0">
              <a:lnSpc>
                <a:spcPct val="80000"/>
              </a:lnSpc>
              <a:spcBef>
                <a:spcPts val="1200"/>
              </a:spcBef>
              <a:spcAft>
                <a:spcPts val="0"/>
              </a:spcAft>
              <a:buClr>
                <a:schemeClr val="lt1"/>
              </a:buClr>
              <a:buSzPts val="2400"/>
              <a:buChar char="-"/>
            </a:pPr>
            <a:r>
              <a:rPr lang="en" sz="2400" b="1">
                <a:solidFill>
                  <a:schemeClr val="lt1"/>
                </a:solidFill>
              </a:rPr>
              <a:t>Starting Point Ministry</a:t>
            </a:r>
            <a:endParaRPr sz="2400" b="1">
              <a:solidFill>
                <a:schemeClr val="lt1"/>
              </a:solidFill>
            </a:endParaRPr>
          </a:p>
          <a:p>
            <a:pPr marL="457200" lvl="0" indent="-381000" algn="l" rtl="0">
              <a:lnSpc>
                <a:spcPct val="80000"/>
              </a:lnSpc>
              <a:spcBef>
                <a:spcPts val="0"/>
              </a:spcBef>
              <a:spcAft>
                <a:spcPts val="0"/>
              </a:spcAft>
              <a:buClr>
                <a:schemeClr val="lt1"/>
              </a:buClr>
              <a:buSzPts val="2400"/>
              <a:buChar char="-"/>
            </a:pPr>
            <a:r>
              <a:rPr lang="en" sz="2400" b="1">
                <a:solidFill>
                  <a:schemeClr val="lt1"/>
                </a:solidFill>
              </a:rPr>
              <a:t>Seeker Small Group</a:t>
            </a:r>
            <a:endParaRPr sz="2400" b="1">
              <a:solidFill>
                <a:schemeClr val="lt1"/>
              </a:solidFill>
            </a:endParaRPr>
          </a:p>
          <a:p>
            <a:pPr marL="457200" lvl="0" indent="-381000" algn="l" rtl="0">
              <a:lnSpc>
                <a:spcPct val="80000"/>
              </a:lnSpc>
              <a:spcBef>
                <a:spcPts val="0"/>
              </a:spcBef>
              <a:spcAft>
                <a:spcPts val="0"/>
              </a:spcAft>
              <a:buClr>
                <a:schemeClr val="lt1"/>
              </a:buClr>
              <a:buSzPts val="2400"/>
              <a:buChar char="-"/>
            </a:pPr>
            <a:r>
              <a:rPr lang="en" sz="2400" b="1">
                <a:solidFill>
                  <a:schemeClr val="lt1"/>
                </a:solidFill>
              </a:rPr>
              <a:t>Book Club (study apologetic book)</a:t>
            </a:r>
            <a:endParaRPr sz="2400" b="1">
              <a:solidFill>
                <a:schemeClr val="lt1"/>
              </a:solidFill>
            </a:endParaRPr>
          </a:p>
          <a:p>
            <a:pPr marL="0" lvl="0" indent="0" algn="ctr" rtl="0">
              <a:lnSpc>
                <a:spcPct val="80000"/>
              </a:lnSpc>
              <a:spcBef>
                <a:spcPts val="1200"/>
              </a:spcBef>
              <a:spcAft>
                <a:spcPts val="1200"/>
              </a:spcAft>
              <a:buSzPts val="852"/>
              <a:buNone/>
            </a:pPr>
            <a:endParaRPr sz="2400" b="1">
              <a:solidFill>
                <a:schemeClr val="lt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77"/>
        <p:cNvGrpSpPr/>
        <p:nvPr/>
      </p:nvGrpSpPr>
      <p:grpSpPr>
        <a:xfrm>
          <a:off x="0" y="0"/>
          <a:ext cx="0" cy="0"/>
          <a:chOff x="0" y="0"/>
          <a:chExt cx="0" cy="0"/>
        </a:xfrm>
      </p:grpSpPr>
      <p:sp>
        <p:nvSpPr>
          <p:cNvPr id="378" name="Google Shape;378;p32"/>
          <p:cNvSpPr txBox="1"/>
          <p:nvPr/>
        </p:nvSpPr>
        <p:spPr>
          <a:xfrm>
            <a:off x="858750" y="246325"/>
            <a:ext cx="7426500" cy="969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600" b="1">
                <a:solidFill>
                  <a:srgbClr val="FFFF00"/>
                </a:solidFill>
                <a:latin typeface="Maven Pro"/>
                <a:ea typeface="Maven Pro"/>
                <a:cs typeface="Maven Pro"/>
                <a:sym typeface="Maven Pro"/>
              </a:rPr>
              <a:t>Spiritual Development Plan</a:t>
            </a:r>
            <a:endParaRPr sz="1500" b="1">
              <a:solidFill>
                <a:srgbClr val="FFFF00"/>
              </a:solidFill>
              <a:latin typeface="Maven Pro"/>
              <a:ea typeface="Maven Pro"/>
              <a:cs typeface="Maven Pro"/>
              <a:sym typeface="Maven Pro"/>
            </a:endParaRPr>
          </a:p>
          <a:p>
            <a:pPr marL="0" lvl="0" indent="0" algn="l" rtl="0">
              <a:spcBef>
                <a:spcPts val="0"/>
              </a:spcBef>
              <a:spcAft>
                <a:spcPts val="0"/>
              </a:spcAft>
              <a:buNone/>
            </a:pPr>
            <a:endParaRPr sz="1500" b="1">
              <a:solidFill>
                <a:schemeClr val="lt1"/>
              </a:solidFill>
              <a:latin typeface="Maven Pro"/>
              <a:ea typeface="Maven Pro"/>
              <a:cs typeface="Maven Pro"/>
              <a:sym typeface="Maven Pro"/>
            </a:endParaRPr>
          </a:p>
        </p:txBody>
      </p:sp>
      <p:sp>
        <p:nvSpPr>
          <p:cNvPr id="379" name="Google Shape;379;p32"/>
          <p:cNvSpPr txBox="1">
            <a:spLocks noGrp="1"/>
          </p:cNvSpPr>
          <p:nvPr>
            <p:ph type="subTitle" idx="4294967295"/>
          </p:nvPr>
        </p:nvSpPr>
        <p:spPr>
          <a:xfrm>
            <a:off x="858750" y="1262175"/>
            <a:ext cx="2148600" cy="31275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852"/>
              <a:buNone/>
            </a:pPr>
            <a:r>
              <a:rPr lang="en" sz="2400" b="1">
                <a:solidFill>
                  <a:srgbClr val="FFFF00"/>
                </a:solidFill>
              </a:rPr>
              <a:t>New Believer</a:t>
            </a:r>
            <a:endParaRPr sz="2400" b="1">
              <a:solidFill>
                <a:srgbClr val="FFFF00"/>
              </a:solidFill>
            </a:endParaRPr>
          </a:p>
          <a:p>
            <a:pPr marL="0" lvl="0" indent="0" algn="l" rtl="0">
              <a:lnSpc>
                <a:spcPct val="80000"/>
              </a:lnSpc>
              <a:spcBef>
                <a:spcPts val="1200"/>
              </a:spcBef>
              <a:spcAft>
                <a:spcPts val="1200"/>
              </a:spcAft>
              <a:buSzPts val="852"/>
              <a:buNone/>
            </a:pPr>
            <a:r>
              <a:rPr lang="en" sz="2400" b="1">
                <a:solidFill>
                  <a:srgbClr val="FFFF00"/>
                </a:solidFill>
              </a:rPr>
              <a:t>Growing Christian</a:t>
            </a:r>
            <a:endParaRPr sz="2400">
              <a:solidFill>
                <a:srgbClr val="FFFF00"/>
              </a:solidFill>
            </a:endParaRPr>
          </a:p>
        </p:txBody>
      </p:sp>
      <p:sp>
        <p:nvSpPr>
          <p:cNvPr id="380" name="Google Shape;380;p32"/>
          <p:cNvSpPr txBox="1">
            <a:spLocks noGrp="1"/>
          </p:cNvSpPr>
          <p:nvPr>
            <p:ph type="subTitle" idx="4294967295"/>
          </p:nvPr>
        </p:nvSpPr>
        <p:spPr>
          <a:xfrm>
            <a:off x="3517425" y="1262175"/>
            <a:ext cx="5376600" cy="23481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852"/>
              <a:buNone/>
            </a:pPr>
            <a:r>
              <a:rPr lang="en" sz="2400" b="1">
                <a:solidFill>
                  <a:srgbClr val="FFFF00"/>
                </a:solidFill>
              </a:rPr>
              <a:t>Possible Next Steps:</a:t>
            </a:r>
            <a:endParaRPr sz="2400" b="1">
              <a:solidFill>
                <a:srgbClr val="FFFF00"/>
              </a:solidFill>
            </a:endParaRPr>
          </a:p>
          <a:p>
            <a:pPr marL="0" lvl="0" indent="0" algn="l" rtl="0">
              <a:lnSpc>
                <a:spcPct val="80000"/>
              </a:lnSpc>
              <a:spcBef>
                <a:spcPts val="1200"/>
              </a:spcBef>
              <a:spcAft>
                <a:spcPts val="0"/>
              </a:spcAft>
              <a:buSzPts val="852"/>
              <a:buNone/>
            </a:pPr>
            <a:endParaRPr sz="2400" b="1">
              <a:solidFill>
                <a:srgbClr val="FFFF00"/>
              </a:solidFill>
            </a:endParaRPr>
          </a:p>
          <a:p>
            <a:pPr marL="457200" lvl="0" indent="-381000" algn="l" rtl="0">
              <a:lnSpc>
                <a:spcPct val="80000"/>
              </a:lnSpc>
              <a:spcBef>
                <a:spcPts val="1200"/>
              </a:spcBef>
              <a:spcAft>
                <a:spcPts val="0"/>
              </a:spcAft>
              <a:buClr>
                <a:schemeClr val="lt1"/>
              </a:buClr>
              <a:buSzPts val="2400"/>
              <a:buChar char="-"/>
            </a:pPr>
            <a:r>
              <a:rPr lang="en" sz="2400" b="1">
                <a:solidFill>
                  <a:schemeClr val="lt1"/>
                </a:solidFill>
              </a:rPr>
              <a:t>Explore the Church</a:t>
            </a:r>
            <a:endParaRPr sz="2400" b="1">
              <a:solidFill>
                <a:schemeClr val="lt1"/>
              </a:solidFill>
            </a:endParaRPr>
          </a:p>
          <a:p>
            <a:pPr marL="457200" lvl="0" indent="-381000" algn="l" rtl="0">
              <a:lnSpc>
                <a:spcPct val="80000"/>
              </a:lnSpc>
              <a:spcBef>
                <a:spcPts val="0"/>
              </a:spcBef>
              <a:spcAft>
                <a:spcPts val="0"/>
              </a:spcAft>
              <a:buClr>
                <a:schemeClr val="lt1"/>
              </a:buClr>
              <a:buSzPts val="2400"/>
              <a:buChar char="-"/>
            </a:pPr>
            <a:r>
              <a:rPr lang="en" sz="2400" b="1">
                <a:solidFill>
                  <a:schemeClr val="lt1"/>
                </a:solidFill>
              </a:rPr>
              <a:t>Foundations Study</a:t>
            </a:r>
            <a:endParaRPr sz="2400" b="1">
              <a:solidFill>
                <a:schemeClr val="lt1"/>
              </a:solidFill>
            </a:endParaRPr>
          </a:p>
          <a:p>
            <a:pPr marL="457200" lvl="0" indent="-381000" algn="l" rtl="0">
              <a:lnSpc>
                <a:spcPct val="80000"/>
              </a:lnSpc>
              <a:spcBef>
                <a:spcPts val="0"/>
              </a:spcBef>
              <a:spcAft>
                <a:spcPts val="0"/>
              </a:spcAft>
              <a:buClr>
                <a:schemeClr val="lt1"/>
              </a:buClr>
              <a:buSzPts val="2400"/>
              <a:buChar char="-"/>
            </a:pPr>
            <a:r>
              <a:rPr lang="en" sz="2400" b="1">
                <a:solidFill>
                  <a:schemeClr val="lt1"/>
                </a:solidFill>
              </a:rPr>
              <a:t>Small Group/Discipleship</a:t>
            </a:r>
            <a:endParaRPr sz="2400" b="1">
              <a:solidFill>
                <a:schemeClr val="lt1"/>
              </a:solidFill>
            </a:endParaRPr>
          </a:p>
          <a:p>
            <a:pPr marL="457200" lvl="0" indent="-381000" algn="l" rtl="0">
              <a:lnSpc>
                <a:spcPct val="80000"/>
              </a:lnSpc>
              <a:spcBef>
                <a:spcPts val="0"/>
              </a:spcBef>
              <a:spcAft>
                <a:spcPts val="0"/>
              </a:spcAft>
              <a:buClr>
                <a:schemeClr val="lt1"/>
              </a:buClr>
              <a:buSzPts val="2400"/>
              <a:buChar char="-"/>
            </a:pPr>
            <a:r>
              <a:rPr lang="en" sz="2400" b="1">
                <a:solidFill>
                  <a:schemeClr val="lt1"/>
                </a:solidFill>
              </a:rPr>
              <a:t>Spiritual Gifts Assessment/Serve</a:t>
            </a:r>
            <a:endParaRPr sz="2400" b="1">
              <a:solidFill>
                <a:schemeClr val="lt1"/>
              </a:solidFill>
            </a:endParaRPr>
          </a:p>
          <a:p>
            <a:pPr marL="457200" lvl="0" indent="-381000" algn="l" rtl="0">
              <a:lnSpc>
                <a:spcPct val="80000"/>
              </a:lnSpc>
              <a:spcBef>
                <a:spcPts val="0"/>
              </a:spcBef>
              <a:spcAft>
                <a:spcPts val="0"/>
              </a:spcAft>
              <a:buClr>
                <a:schemeClr val="lt1"/>
              </a:buClr>
              <a:buSzPts val="2400"/>
              <a:buChar char="-"/>
            </a:pPr>
            <a:r>
              <a:rPr lang="en" sz="2400" b="1">
                <a:solidFill>
                  <a:schemeClr val="lt1"/>
                </a:solidFill>
              </a:rPr>
              <a:t>Men’s/Women’s Bible Studies</a:t>
            </a:r>
            <a:endParaRPr sz="2400" b="1">
              <a:solidFill>
                <a:schemeClr val="lt1"/>
              </a:solidFill>
            </a:endParaRPr>
          </a:p>
          <a:p>
            <a:pPr marL="457200" lvl="0" indent="-381000" algn="l" rtl="0">
              <a:lnSpc>
                <a:spcPct val="80000"/>
              </a:lnSpc>
              <a:spcBef>
                <a:spcPts val="0"/>
              </a:spcBef>
              <a:spcAft>
                <a:spcPts val="0"/>
              </a:spcAft>
              <a:buClr>
                <a:schemeClr val="lt1"/>
              </a:buClr>
              <a:buSzPts val="2400"/>
              <a:buChar char="-"/>
            </a:pPr>
            <a:r>
              <a:rPr lang="en" sz="2400" b="1">
                <a:solidFill>
                  <a:schemeClr val="lt1"/>
                </a:solidFill>
              </a:rPr>
              <a:t>Spiritual Disciplines</a:t>
            </a:r>
            <a:endParaRPr sz="2400" b="1">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87"/>
        <p:cNvGrpSpPr/>
        <p:nvPr/>
      </p:nvGrpSpPr>
      <p:grpSpPr>
        <a:xfrm>
          <a:off x="0" y="0"/>
          <a:ext cx="0" cy="0"/>
          <a:chOff x="0" y="0"/>
          <a:chExt cx="0" cy="0"/>
        </a:xfrm>
      </p:grpSpPr>
      <p:sp>
        <p:nvSpPr>
          <p:cNvPr id="288" name="Google Shape;288;p15"/>
          <p:cNvSpPr txBox="1">
            <a:spLocks noGrp="1"/>
          </p:cNvSpPr>
          <p:nvPr>
            <p:ph type="title"/>
          </p:nvPr>
        </p:nvSpPr>
        <p:spPr>
          <a:xfrm>
            <a:off x="472375" y="913400"/>
            <a:ext cx="82026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400"/>
              <a:t>Hill Country Annual Business Meeting </a:t>
            </a:r>
            <a:endParaRPr sz="6400"/>
          </a:p>
          <a:p>
            <a:pPr marL="0" lvl="0" indent="0" algn="ctr" rtl="0">
              <a:spcBef>
                <a:spcPts val="0"/>
              </a:spcBef>
              <a:spcAft>
                <a:spcPts val="0"/>
              </a:spcAft>
              <a:buNone/>
            </a:pPr>
            <a:r>
              <a:rPr lang="en" sz="6400"/>
              <a:t>2024</a:t>
            </a:r>
            <a:endParaRPr sz="16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84"/>
        <p:cNvGrpSpPr/>
        <p:nvPr/>
      </p:nvGrpSpPr>
      <p:grpSpPr>
        <a:xfrm>
          <a:off x="0" y="0"/>
          <a:ext cx="0" cy="0"/>
          <a:chOff x="0" y="0"/>
          <a:chExt cx="0" cy="0"/>
        </a:xfrm>
      </p:grpSpPr>
      <p:sp>
        <p:nvSpPr>
          <p:cNvPr id="385" name="Google Shape;385;p33"/>
          <p:cNvSpPr txBox="1"/>
          <p:nvPr/>
        </p:nvSpPr>
        <p:spPr>
          <a:xfrm>
            <a:off x="858750" y="246325"/>
            <a:ext cx="7426500" cy="969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600" b="1">
                <a:solidFill>
                  <a:srgbClr val="FFFF00"/>
                </a:solidFill>
                <a:latin typeface="Maven Pro"/>
                <a:ea typeface="Maven Pro"/>
                <a:cs typeface="Maven Pro"/>
                <a:sym typeface="Maven Pro"/>
              </a:rPr>
              <a:t>Spiritual Development Plan</a:t>
            </a:r>
            <a:endParaRPr sz="1500" b="1">
              <a:solidFill>
                <a:srgbClr val="FFFF00"/>
              </a:solidFill>
              <a:latin typeface="Maven Pro"/>
              <a:ea typeface="Maven Pro"/>
              <a:cs typeface="Maven Pro"/>
              <a:sym typeface="Maven Pro"/>
            </a:endParaRPr>
          </a:p>
          <a:p>
            <a:pPr marL="0" lvl="0" indent="0" algn="l" rtl="0">
              <a:spcBef>
                <a:spcPts val="0"/>
              </a:spcBef>
              <a:spcAft>
                <a:spcPts val="0"/>
              </a:spcAft>
              <a:buNone/>
            </a:pPr>
            <a:endParaRPr sz="1500" b="1">
              <a:solidFill>
                <a:schemeClr val="lt1"/>
              </a:solidFill>
              <a:latin typeface="Maven Pro"/>
              <a:ea typeface="Maven Pro"/>
              <a:cs typeface="Maven Pro"/>
              <a:sym typeface="Maven Pro"/>
            </a:endParaRPr>
          </a:p>
        </p:txBody>
      </p:sp>
      <p:sp>
        <p:nvSpPr>
          <p:cNvPr id="386" name="Google Shape;386;p33"/>
          <p:cNvSpPr txBox="1">
            <a:spLocks noGrp="1"/>
          </p:cNvSpPr>
          <p:nvPr>
            <p:ph type="subTitle" idx="4294967295"/>
          </p:nvPr>
        </p:nvSpPr>
        <p:spPr>
          <a:xfrm>
            <a:off x="858750" y="1262175"/>
            <a:ext cx="2148600" cy="31275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852"/>
              <a:buNone/>
            </a:pPr>
            <a:r>
              <a:rPr lang="en" sz="2400" b="1">
                <a:solidFill>
                  <a:srgbClr val="FFFF00"/>
                </a:solidFill>
              </a:rPr>
              <a:t>Mature Christian</a:t>
            </a:r>
            <a:endParaRPr sz="2400" b="1">
              <a:solidFill>
                <a:srgbClr val="FFFF00"/>
              </a:solidFill>
            </a:endParaRPr>
          </a:p>
          <a:p>
            <a:pPr marL="0" lvl="0" indent="0" algn="l" rtl="0">
              <a:lnSpc>
                <a:spcPct val="80000"/>
              </a:lnSpc>
              <a:spcBef>
                <a:spcPts val="1200"/>
              </a:spcBef>
              <a:spcAft>
                <a:spcPts val="0"/>
              </a:spcAft>
              <a:buSzPts val="852"/>
              <a:buNone/>
            </a:pPr>
            <a:r>
              <a:rPr lang="en" sz="2400" b="1">
                <a:solidFill>
                  <a:srgbClr val="FFFF00"/>
                </a:solidFill>
              </a:rPr>
              <a:t>Ministry Lead</a:t>
            </a:r>
            <a:endParaRPr sz="2400" b="1">
              <a:solidFill>
                <a:srgbClr val="FFFF00"/>
              </a:solidFill>
            </a:endParaRPr>
          </a:p>
          <a:p>
            <a:pPr marL="0" lvl="0" indent="0" algn="l" rtl="0">
              <a:lnSpc>
                <a:spcPct val="80000"/>
              </a:lnSpc>
              <a:spcBef>
                <a:spcPts val="1200"/>
              </a:spcBef>
              <a:spcAft>
                <a:spcPts val="1200"/>
              </a:spcAft>
              <a:buSzPts val="852"/>
              <a:buNone/>
            </a:pPr>
            <a:r>
              <a:rPr lang="en" sz="2400" b="1">
                <a:solidFill>
                  <a:srgbClr val="FFFF00"/>
                </a:solidFill>
              </a:rPr>
              <a:t>Ministry Director</a:t>
            </a:r>
            <a:endParaRPr sz="2400">
              <a:solidFill>
                <a:srgbClr val="FFFF00"/>
              </a:solidFill>
            </a:endParaRPr>
          </a:p>
        </p:txBody>
      </p:sp>
      <p:sp>
        <p:nvSpPr>
          <p:cNvPr id="387" name="Google Shape;387;p33"/>
          <p:cNvSpPr txBox="1">
            <a:spLocks noGrp="1"/>
          </p:cNvSpPr>
          <p:nvPr>
            <p:ph type="subTitle" idx="4294967295"/>
          </p:nvPr>
        </p:nvSpPr>
        <p:spPr>
          <a:xfrm>
            <a:off x="3895550" y="1262175"/>
            <a:ext cx="4998600" cy="23481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852"/>
              <a:buNone/>
            </a:pPr>
            <a:r>
              <a:rPr lang="en" sz="2400" b="1">
                <a:solidFill>
                  <a:srgbClr val="FFFF00"/>
                </a:solidFill>
              </a:rPr>
              <a:t>Possible Next Steps:</a:t>
            </a:r>
            <a:endParaRPr sz="2400" b="1">
              <a:solidFill>
                <a:srgbClr val="FFFF00"/>
              </a:solidFill>
            </a:endParaRPr>
          </a:p>
          <a:p>
            <a:pPr marL="0" lvl="0" indent="0" algn="l" rtl="0">
              <a:lnSpc>
                <a:spcPct val="80000"/>
              </a:lnSpc>
              <a:spcBef>
                <a:spcPts val="1200"/>
              </a:spcBef>
              <a:spcAft>
                <a:spcPts val="0"/>
              </a:spcAft>
              <a:buSzPts val="852"/>
              <a:buNone/>
            </a:pPr>
            <a:endParaRPr sz="2400" b="1">
              <a:solidFill>
                <a:srgbClr val="FFFF00"/>
              </a:solidFill>
            </a:endParaRPr>
          </a:p>
          <a:p>
            <a:pPr marL="457200" lvl="0" indent="-381000" algn="l" rtl="0">
              <a:lnSpc>
                <a:spcPct val="80000"/>
              </a:lnSpc>
              <a:spcBef>
                <a:spcPts val="1200"/>
              </a:spcBef>
              <a:spcAft>
                <a:spcPts val="0"/>
              </a:spcAft>
              <a:buClr>
                <a:schemeClr val="lt1"/>
              </a:buClr>
              <a:buSzPts val="2400"/>
              <a:buChar char="-"/>
            </a:pPr>
            <a:r>
              <a:rPr lang="en" sz="2400" b="1">
                <a:solidFill>
                  <a:schemeClr val="lt1"/>
                </a:solidFill>
              </a:rPr>
              <a:t>Ministry Skills</a:t>
            </a:r>
            <a:endParaRPr sz="2400" b="1">
              <a:solidFill>
                <a:schemeClr val="lt1"/>
              </a:solidFill>
            </a:endParaRPr>
          </a:p>
          <a:p>
            <a:pPr marL="457200" lvl="0" indent="-381000" algn="l" rtl="0">
              <a:lnSpc>
                <a:spcPct val="80000"/>
              </a:lnSpc>
              <a:spcBef>
                <a:spcPts val="0"/>
              </a:spcBef>
              <a:spcAft>
                <a:spcPts val="0"/>
              </a:spcAft>
              <a:buClr>
                <a:schemeClr val="lt1"/>
              </a:buClr>
              <a:buSzPts val="2400"/>
              <a:buChar char="-"/>
            </a:pPr>
            <a:r>
              <a:rPr lang="en" sz="2400" b="1">
                <a:solidFill>
                  <a:schemeClr val="lt1"/>
                </a:solidFill>
              </a:rPr>
              <a:t>Ministry Leadership Training</a:t>
            </a:r>
            <a:endParaRPr sz="2400" b="1">
              <a:solidFill>
                <a:schemeClr val="lt1"/>
              </a:solidFill>
            </a:endParaRPr>
          </a:p>
          <a:p>
            <a:pPr marL="457200" lvl="0" indent="-381000" algn="l" rtl="0">
              <a:lnSpc>
                <a:spcPct val="80000"/>
              </a:lnSpc>
              <a:spcBef>
                <a:spcPts val="0"/>
              </a:spcBef>
              <a:spcAft>
                <a:spcPts val="0"/>
              </a:spcAft>
              <a:buClr>
                <a:schemeClr val="lt1"/>
              </a:buClr>
              <a:buSzPts val="2400"/>
              <a:buChar char="-"/>
            </a:pPr>
            <a:r>
              <a:rPr lang="en" sz="2400" b="1">
                <a:solidFill>
                  <a:schemeClr val="lt1"/>
                </a:solidFill>
              </a:rPr>
              <a:t>Discipling/Leading Others</a:t>
            </a:r>
            <a:endParaRPr sz="2400" b="1">
              <a:solidFill>
                <a:schemeClr val="lt1"/>
              </a:solidFill>
            </a:endParaRPr>
          </a:p>
          <a:p>
            <a:pPr marL="457200" lvl="0" indent="-381000" algn="l" rtl="0">
              <a:lnSpc>
                <a:spcPct val="80000"/>
              </a:lnSpc>
              <a:spcBef>
                <a:spcPts val="0"/>
              </a:spcBef>
              <a:spcAft>
                <a:spcPts val="0"/>
              </a:spcAft>
              <a:buClr>
                <a:schemeClr val="lt1"/>
              </a:buClr>
              <a:buSzPts val="2400"/>
              <a:buChar char="-"/>
            </a:pPr>
            <a:r>
              <a:rPr lang="en" sz="2400" b="1">
                <a:solidFill>
                  <a:schemeClr val="lt1"/>
                </a:solidFill>
              </a:rPr>
              <a:t>True Grace Bible Institute</a:t>
            </a:r>
            <a:endParaRPr sz="2400" b="1">
              <a:solidFill>
                <a:schemeClr val="lt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91"/>
        <p:cNvGrpSpPr/>
        <p:nvPr/>
      </p:nvGrpSpPr>
      <p:grpSpPr>
        <a:xfrm>
          <a:off x="0" y="0"/>
          <a:ext cx="0" cy="0"/>
          <a:chOff x="0" y="0"/>
          <a:chExt cx="0" cy="0"/>
        </a:xfrm>
      </p:grpSpPr>
      <p:sp>
        <p:nvSpPr>
          <p:cNvPr id="392" name="Google Shape;392;p34"/>
          <p:cNvSpPr txBox="1"/>
          <p:nvPr/>
        </p:nvSpPr>
        <p:spPr>
          <a:xfrm>
            <a:off x="858750" y="246325"/>
            <a:ext cx="7426500" cy="969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600" b="1">
                <a:solidFill>
                  <a:srgbClr val="FFFF00"/>
                </a:solidFill>
                <a:latin typeface="Maven Pro"/>
                <a:ea typeface="Maven Pro"/>
                <a:cs typeface="Maven Pro"/>
                <a:sym typeface="Maven Pro"/>
              </a:rPr>
              <a:t>Spiritual Development Plan</a:t>
            </a:r>
            <a:endParaRPr sz="1500" b="1">
              <a:solidFill>
                <a:srgbClr val="FFFF00"/>
              </a:solidFill>
              <a:latin typeface="Maven Pro"/>
              <a:ea typeface="Maven Pro"/>
              <a:cs typeface="Maven Pro"/>
              <a:sym typeface="Maven Pro"/>
            </a:endParaRPr>
          </a:p>
          <a:p>
            <a:pPr marL="0" lvl="0" indent="0" algn="l" rtl="0">
              <a:spcBef>
                <a:spcPts val="0"/>
              </a:spcBef>
              <a:spcAft>
                <a:spcPts val="0"/>
              </a:spcAft>
              <a:buNone/>
            </a:pPr>
            <a:endParaRPr sz="1500" b="1">
              <a:solidFill>
                <a:schemeClr val="lt1"/>
              </a:solidFill>
              <a:latin typeface="Maven Pro"/>
              <a:ea typeface="Maven Pro"/>
              <a:cs typeface="Maven Pro"/>
              <a:sym typeface="Maven Pro"/>
            </a:endParaRPr>
          </a:p>
        </p:txBody>
      </p:sp>
      <p:sp>
        <p:nvSpPr>
          <p:cNvPr id="393" name="Google Shape;393;p34"/>
          <p:cNvSpPr txBox="1">
            <a:spLocks noGrp="1"/>
          </p:cNvSpPr>
          <p:nvPr>
            <p:ph type="subTitle" idx="4294967295"/>
          </p:nvPr>
        </p:nvSpPr>
        <p:spPr>
          <a:xfrm>
            <a:off x="858750" y="1262175"/>
            <a:ext cx="2148600" cy="31275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852"/>
              <a:buNone/>
            </a:pPr>
            <a:r>
              <a:rPr lang="en" sz="2400" b="1">
                <a:solidFill>
                  <a:srgbClr val="FFFF00"/>
                </a:solidFill>
              </a:rPr>
              <a:t>Vocational Ministry</a:t>
            </a:r>
            <a:endParaRPr sz="2400" b="1">
              <a:solidFill>
                <a:srgbClr val="FFFF00"/>
              </a:solidFill>
            </a:endParaRPr>
          </a:p>
          <a:p>
            <a:pPr marL="0" lvl="0" indent="0" algn="l" rtl="0">
              <a:lnSpc>
                <a:spcPct val="80000"/>
              </a:lnSpc>
              <a:spcBef>
                <a:spcPts val="1200"/>
              </a:spcBef>
              <a:spcAft>
                <a:spcPts val="0"/>
              </a:spcAft>
              <a:buSzPts val="852"/>
              <a:buNone/>
            </a:pPr>
            <a:r>
              <a:rPr lang="en" sz="2400" b="1">
                <a:solidFill>
                  <a:srgbClr val="FFFF00"/>
                </a:solidFill>
              </a:rPr>
              <a:t>Pastor</a:t>
            </a:r>
            <a:endParaRPr sz="2400" b="1">
              <a:solidFill>
                <a:srgbClr val="FFFF00"/>
              </a:solidFill>
            </a:endParaRPr>
          </a:p>
          <a:p>
            <a:pPr marL="0" lvl="0" indent="0" algn="l" rtl="0">
              <a:lnSpc>
                <a:spcPct val="80000"/>
              </a:lnSpc>
              <a:spcBef>
                <a:spcPts val="1200"/>
              </a:spcBef>
              <a:spcAft>
                <a:spcPts val="0"/>
              </a:spcAft>
              <a:buSzPts val="852"/>
              <a:buNone/>
            </a:pPr>
            <a:r>
              <a:rPr lang="en" sz="2400" b="1">
                <a:solidFill>
                  <a:srgbClr val="FFFF00"/>
                </a:solidFill>
              </a:rPr>
              <a:t>Missionary</a:t>
            </a:r>
            <a:endParaRPr sz="2400" b="1">
              <a:solidFill>
                <a:srgbClr val="FFFF00"/>
              </a:solidFill>
            </a:endParaRPr>
          </a:p>
          <a:p>
            <a:pPr marL="0" lvl="0" indent="0" algn="l" rtl="0">
              <a:lnSpc>
                <a:spcPct val="80000"/>
              </a:lnSpc>
              <a:spcBef>
                <a:spcPts val="1200"/>
              </a:spcBef>
              <a:spcAft>
                <a:spcPts val="1200"/>
              </a:spcAft>
              <a:buSzPts val="852"/>
              <a:buNone/>
            </a:pPr>
            <a:r>
              <a:rPr lang="en" sz="2400" b="1">
                <a:solidFill>
                  <a:srgbClr val="FFFF00"/>
                </a:solidFill>
              </a:rPr>
              <a:t>Church Planter</a:t>
            </a:r>
            <a:endParaRPr sz="2400" b="1">
              <a:solidFill>
                <a:srgbClr val="FFFF00"/>
              </a:solidFill>
            </a:endParaRPr>
          </a:p>
        </p:txBody>
      </p:sp>
      <p:sp>
        <p:nvSpPr>
          <p:cNvPr id="394" name="Google Shape;394;p34"/>
          <p:cNvSpPr txBox="1">
            <a:spLocks noGrp="1"/>
          </p:cNvSpPr>
          <p:nvPr>
            <p:ph type="subTitle" idx="4294967295"/>
          </p:nvPr>
        </p:nvSpPr>
        <p:spPr>
          <a:xfrm>
            <a:off x="4130250" y="1262175"/>
            <a:ext cx="4764000" cy="23481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852"/>
              <a:buNone/>
            </a:pPr>
            <a:r>
              <a:rPr lang="en" sz="2400" b="1">
                <a:solidFill>
                  <a:srgbClr val="FFFF00"/>
                </a:solidFill>
              </a:rPr>
              <a:t>Possible Next Steps:</a:t>
            </a:r>
            <a:endParaRPr sz="2400" b="1">
              <a:solidFill>
                <a:srgbClr val="FFFF00"/>
              </a:solidFill>
            </a:endParaRPr>
          </a:p>
          <a:p>
            <a:pPr marL="0" lvl="0" indent="0" algn="l" rtl="0">
              <a:lnSpc>
                <a:spcPct val="80000"/>
              </a:lnSpc>
              <a:spcBef>
                <a:spcPts val="1200"/>
              </a:spcBef>
              <a:spcAft>
                <a:spcPts val="0"/>
              </a:spcAft>
              <a:buSzPts val="852"/>
              <a:buNone/>
            </a:pPr>
            <a:endParaRPr sz="2400" b="1">
              <a:solidFill>
                <a:srgbClr val="FFFF00"/>
              </a:solidFill>
            </a:endParaRPr>
          </a:p>
          <a:p>
            <a:pPr marL="457200" lvl="0" indent="-381000" algn="l" rtl="0">
              <a:lnSpc>
                <a:spcPct val="80000"/>
              </a:lnSpc>
              <a:spcBef>
                <a:spcPts val="1200"/>
              </a:spcBef>
              <a:spcAft>
                <a:spcPts val="0"/>
              </a:spcAft>
              <a:buClr>
                <a:schemeClr val="lt1"/>
              </a:buClr>
              <a:buSzPts val="2400"/>
              <a:buChar char="-"/>
            </a:pPr>
            <a:r>
              <a:rPr lang="en" sz="2400" b="1">
                <a:solidFill>
                  <a:schemeClr val="lt1"/>
                </a:solidFill>
              </a:rPr>
              <a:t>Pastoral Skills Training</a:t>
            </a:r>
            <a:endParaRPr sz="2400" b="1">
              <a:solidFill>
                <a:schemeClr val="lt1"/>
              </a:solidFill>
            </a:endParaRPr>
          </a:p>
          <a:p>
            <a:pPr marL="457200" lvl="0" indent="-381000" algn="l" rtl="0">
              <a:lnSpc>
                <a:spcPct val="80000"/>
              </a:lnSpc>
              <a:spcBef>
                <a:spcPts val="0"/>
              </a:spcBef>
              <a:spcAft>
                <a:spcPts val="0"/>
              </a:spcAft>
              <a:buClr>
                <a:schemeClr val="lt1"/>
              </a:buClr>
              <a:buSzPts val="2400"/>
              <a:buChar char="-"/>
            </a:pPr>
            <a:r>
              <a:rPr lang="en" sz="2400" b="1">
                <a:solidFill>
                  <a:schemeClr val="lt1"/>
                </a:solidFill>
              </a:rPr>
              <a:t>Ordination Process</a:t>
            </a:r>
            <a:endParaRPr sz="2400" b="1">
              <a:solidFill>
                <a:schemeClr val="lt1"/>
              </a:solidFill>
            </a:endParaRPr>
          </a:p>
          <a:p>
            <a:pPr marL="457200" lvl="0" indent="-381000" algn="l" rtl="0">
              <a:lnSpc>
                <a:spcPct val="80000"/>
              </a:lnSpc>
              <a:spcBef>
                <a:spcPts val="0"/>
              </a:spcBef>
              <a:spcAft>
                <a:spcPts val="0"/>
              </a:spcAft>
              <a:buClr>
                <a:schemeClr val="lt1"/>
              </a:buClr>
              <a:buSzPts val="2400"/>
              <a:buChar char="-"/>
            </a:pPr>
            <a:r>
              <a:rPr lang="en" sz="2400" b="1">
                <a:solidFill>
                  <a:schemeClr val="lt1"/>
                </a:solidFill>
              </a:rPr>
              <a:t>True Grace Bible Institute</a:t>
            </a:r>
            <a:endParaRPr sz="2400" b="1">
              <a:solidFill>
                <a:schemeClr val="lt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98"/>
        <p:cNvGrpSpPr/>
        <p:nvPr/>
      </p:nvGrpSpPr>
      <p:grpSpPr>
        <a:xfrm>
          <a:off x="0" y="0"/>
          <a:ext cx="0" cy="0"/>
          <a:chOff x="0" y="0"/>
          <a:chExt cx="0" cy="0"/>
        </a:xfrm>
      </p:grpSpPr>
      <p:sp>
        <p:nvSpPr>
          <p:cNvPr id="399" name="Google Shape;399;p35"/>
          <p:cNvSpPr txBox="1">
            <a:spLocks noGrp="1"/>
          </p:cNvSpPr>
          <p:nvPr>
            <p:ph type="title"/>
          </p:nvPr>
        </p:nvSpPr>
        <p:spPr>
          <a:xfrm>
            <a:off x="163850" y="1272675"/>
            <a:ext cx="87954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00"/>
                </a:solidFill>
              </a:rPr>
              <a:t>First Church Plant:</a:t>
            </a:r>
            <a:endParaRPr>
              <a:solidFill>
                <a:srgbClr val="FFFF00"/>
              </a:solidFill>
            </a:endParaRPr>
          </a:p>
          <a:p>
            <a:pPr marL="0" lvl="0" indent="0" algn="ctr" rtl="0">
              <a:spcBef>
                <a:spcPts val="0"/>
              </a:spcBef>
              <a:spcAft>
                <a:spcPts val="0"/>
              </a:spcAft>
              <a:buNone/>
            </a:pPr>
            <a:endParaRPr>
              <a:solidFill>
                <a:srgbClr val="FFFF00"/>
              </a:solidFill>
            </a:endParaRPr>
          </a:p>
          <a:p>
            <a:pPr marL="0" lvl="0" indent="0" algn="ctr" rtl="0">
              <a:spcBef>
                <a:spcPts val="0"/>
              </a:spcBef>
              <a:spcAft>
                <a:spcPts val="0"/>
              </a:spcAft>
              <a:buNone/>
            </a:pPr>
            <a:r>
              <a:rPr lang="en"/>
              <a:t>Harker Heights Bible Church</a:t>
            </a:r>
            <a:endParaRPr/>
          </a:p>
          <a:p>
            <a:pPr marL="0" lvl="0" indent="0" algn="ctr" rtl="0">
              <a:spcBef>
                <a:spcPts val="0"/>
              </a:spcBef>
              <a:spcAft>
                <a:spcPts val="0"/>
              </a:spcAft>
              <a:buNone/>
            </a:pPr>
            <a:r>
              <a:rPr lang="en"/>
              <a:t>(Steve Pascuzzi)</a:t>
            </a:r>
            <a:endParaRPr/>
          </a:p>
          <a:p>
            <a:pPr marL="0" lvl="0" indent="0" algn="ctr" rtl="0">
              <a:spcBef>
                <a:spcPts val="0"/>
              </a:spcBef>
              <a:spcAft>
                <a:spcPts val="0"/>
              </a:spcAft>
              <a:buNone/>
            </a:pPr>
            <a:endParaRPr/>
          </a:p>
          <a:p>
            <a:pPr marL="0" lvl="0" indent="0" algn="ctr" rtl="0">
              <a:spcBef>
                <a:spcPts val="0"/>
              </a:spcBef>
              <a:spcAft>
                <a:spcPts val="0"/>
              </a:spcAft>
              <a:buNone/>
            </a:pPr>
            <a:endParaRPr sz="3200"/>
          </a:p>
          <a:p>
            <a:pPr marL="0" lvl="0" indent="0" algn="ctr" rtl="0">
              <a:spcBef>
                <a:spcPts val="0"/>
              </a:spcBef>
              <a:spcAft>
                <a:spcPts val="0"/>
              </a:spcAft>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03"/>
        <p:cNvGrpSpPr/>
        <p:nvPr/>
      </p:nvGrpSpPr>
      <p:grpSpPr>
        <a:xfrm>
          <a:off x="0" y="0"/>
          <a:ext cx="0" cy="0"/>
          <a:chOff x="0" y="0"/>
          <a:chExt cx="0" cy="0"/>
        </a:xfrm>
      </p:grpSpPr>
      <p:sp>
        <p:nvSpPr>
          <p:cNvPr id="404" name="Google Shape;404;p36"/>
          <p:cNvSpPr txBox="1">
            <a:spLocks noGrp="1"/>
          </p:cNvSpPr>
          <p:nvPr>
            <p:ph type="title"/>
          </p:nvPr>
        </p:nvSpPr>
        <p:spPr>
          <a:xfrm>
            <a:off x="174300" y="1482000"/>
            <a:ext cx="87954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500"/>
              <a:t>True Grace Bible Institute</a:t>
            </a:r>
            <a:endParaRPr sz="5500"/>
          </a:p>
          <a:p>
            <a:pPr marL="0" lvl="0" indent="0" algn="ctr" rtl="0">
              <a:spcBef>
                <a:spcPts val="0"/>
              </a:spcBef>
              <a:spcAft>
                <a:spcPts val="0"/>
              </a:spcAft>
              <a:buNone/>
            </a:pPr>
            <a:endParaRPr>
              <a:solidFill>
                <a:srgbClr val="FFFF00"/>
              </a:solidFill>
            </a:endParaRPr>
          </a:p>
          <a:p>
            <a:pPr marL="0" lvl="0" indent="0" algn="ctr" rtl="0">
              <a:spcBef>
                <a:spcPts val="0"/>
              </a:spcBef>
              <a:spcAft>
                <a:spcPts val="0"/>
              </a:spcAft>
              <a:buNone/>
            </a:pPr>
            <a:r>
              <a:rPr lang="en" i="1">
                <a:solidFill>
                  <a:srgbClr val="FFFF00"/>
                </a:solidFill>
              </a:rPr>
              <a:t>A Biblical &amp; Spiritual </a:t>
            </a:r>
            <a:endParaRPr i="1">
              <a:solidFill>
                <a:srgbClr val="FFFF00"/>
              </a:solidFill>
            </a:endParaRPr>
          </a:p>
          <a:p>
            <a:pPr marL="0" lvl="0" indent="0" algn="ctr" rtl="0">
              <a:spcBef>
                <a:spcPts val="0"/>
              </a:spcBef>
              <a:spcAft>
                <a:spcPts val="0"/>
              </a:spcAft>
              <a:buNone/>
            </a:pPr>
            <a:r>
              <a:rPr lang="en" i="1">
                <a:solidFill>
                  <a:srgbClr val="FFFF00"/>
                </a:solidFill>
              </a:rPr>
              <a:t>Training Center</a:t>
            </a:r>
            <a:endParaRPr i="1">
              <a:solidFill>
                <a:srgbClr val="FFFF00"/>
              </a:solidFill>
            </a:endParaRPr>
          </a:p>
          <a:p>
            <a:pPr marL="0" lvl="0" indent="0" algn="ctr" rtl="0">
              <a:spcBef>
                <a:spcPts val="0"/>
              </a:spcBef>
              <a:spcAft>
                <a:spcPts val="0"/>
              </a:spcAft>
              <a:buNone/>
            </a:pPr>
            <a:endParaRPr/>
          </a:p>
          <a:p>
            <a:pPr marL="0" lvl="0" indent="0" algn="ctr" rtl="0">
              <a:spcBef>
                <a:spcPts val="0"/>
              </a:spcBef>
              <a:spcAft>
                <a:spcPts val="0"/>
              </a:spcAft>
              <a:buNone/>
            </a:pPr>
            <a:endParaRPr sz="3200"/>
          </a:p>
          <a:p>
            <a:pPr marL="0" lvl="0" indent="0" algn="ctr" rtl="0">
              <a:spcBef>
                <a:spcPts val="0"/>
              </a:spcBef>
              <a:spcAft>
                <a:spcPts val="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08"/>
        <p:cNvGrpSpPr/>
        <p:nvPr/>
      </p:nvGrpSpPr>
      <p:grpSpPr>
        <a:xfrm>
          <a:off x="0" y="0"/>
          <a:ext cx="0" cy="0"/>
          <a:chOff x="0" y="0"/>
          <a:chExt cx="0" cy="0"/>
        </a:xfrm>
      </p:grpSpPr>
      <p:sp>
        <p:nvSpPr>
          <p:cNvPr id="409" name="Google Shape;409;p37"/>
          <p:cNvSpPr txBox="1">
            <a:spLocks noGrp="1"/>
          </p:cNvSpPr>
          <p:nvPr>
            <p:ph type="title"/>
          </p:nvPr>
        </p:nvSpPr>
        <p:spPr>
          <a:xfrm>
            <a:off x="930200" y="1075375"/>
            <a:ext cx="75228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600"/>
              <a:t>True Grace </a:t>
            </a:r>
            <a:endParaRPr sz="5600"/>
          </a:p>
          <a:p>
            <a:pPr marL="0" lvl="0" indent="0" algn="ctr" rtl="0">
              <a:spcBef>
                <a:spcPts val="0"/>
              </a:spcBef>
              <a:spcAft>
                <a:spcPts val="0"/>
              </a:spcAft>
              <a:buNone/>
            </a:pPr>
            <a:r>
              <a:rPr lang="en" sz="5600"/>
              <a:t>Bible Institute</a:t>
            </a:r>
            <a:endParaRPr sz="5600"/>
          </a:p>
        </p:txBody>
      </p:sp>
      <p:sp>
        <p:nvSpPr>
          <p:cNvPr id="410" name="Google Shape;410;p37"/>
          <p:cNvSpPr txBox="1">
            <a:spLocks noGrp="1"/>
          </p:cNvSpPr>
          <p:nvPr>
            <p:ph type="title"/>
          </p:nvPr>
        </p:nvSpPr>
        <p:spPr>
          <a:xfrm>
            <a:off x="174025" y="232950"/>
            <a:ext cx="3953400" cy="700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en" sz="2800">
                <a:solidFill>
                  <a:srgbClr val="FFFF00"/>
                </a:solidFill>
              </a:rPr>
              <a:t>Making Disciples</a:t>
            </a:r>
            <a:endParaRPr sz="2800">
              <a:solidFill>
                <a:srgbClr val="FFFF00"/>
              </a:solidFill>
            </a:endParaRPr>
          </a:p>
          <a:p>
            <a:pPr marL="0" lvl="0" indent="0" algn="l" rtl="0">
              <a:spcBef>
                <a:spcPts val="0"/>
              </a:spcBef>
              <a:spcAft>
                <a:spcPts val="0"/>
              </a:spcAft>
              <a:buNone/>
            </a:pPr>
            <a:r>
              <a:rPr lang="en" sz="2022" b="0">
                <a:solidFill>
                  <a:srgbClr val="FFFF00"/>
                </a:solidFill>
              </a:rPr>
              <a:t>Matthew 28:18-20</a:t>
            </a:r>
            <a:endParaRPr sz="2022" b="0">
              <a:solidFill>
                <a:srgbClr val="FFFF00"/>
              </a:solidFill>
            </a:endParaRPr>
          </a:p>
        </p:txBody>
      </p:sp>
      <p:sp>
        <p:nvSpPr>
          <p:cNvPr id="411" name="Google Shape;411;p37"/>
          <p:cNvSpPr txBox="1"/>
          <p:nvPr/>
        </p:nvSpPr>
        <p:spPr>
          <a:xfrm>
            <a:off x="5179325" y="136950"/>
            <a:ext cx="3822900" cy="8928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2800" b="1">
                <a:solidFill>
                  <a:srgbClr val="FFFF00"/>
                </a:solidFill>
                <a:latin typeface="Maven Pro"/>
                <a:ea typeface="Maven Pro"/>
                <a:cs typeface="Maven Pro"/>
                <a:sym typeface="Maven Pro"/>
              </a:rPr>
              <a:t> Equipping the Saints</a:t>
            </a:r>
            <a:endParaRPr sz="2800" b="1">
              <a:solidFill>
                <a:srgbClr val="FFFF00"/>
              </a:solidFill>
              <a:latin typeface="Maven Pro"/>
              <a:ea typeface="Maven Pro"/>
              <a:cs typeface="Maven Pro"/>
              <a:sym typeface="Maven Pro"/>
            </a:endParaRPr>
          </a:p>
          <a:p>
            <a:pPr marL="0" lvl="0" indent="0" algn="r" rtl="0">
              <a:spcBef>
                <a:spcPts val="0"/>
              </a:spcBef>
              <a:spcAft>
                <a:spcPts val="0"/>
              </a:spcAft>
              <a:buNone/>
            </a:pPr>
            <a:r>
              <a:rPr lang="en" sz="1800">
                <a:solidFill>
                  <a:srgbClr val="FFFF00"/>
                </a:solidFill>
                <a:latin typeface="Maven Pro"/>
                <a:ea typeface="Maven Pro"/>
                <a:cs typeface="Maven Pro"/>
                <a:sym typeface="Maven Pro"/>
              </a:rPr>
              <a:t> Ephesians 4:11-12</a:t>
            </a:r>
            <a:endParaRPr sz="1800">
              <a:solidFill>
                <a:srgbClr val="FFFF00"/>
              </a:solidFill>
              <a:latin typeface="Maven Pro"/>
              <a:ea typeface="Maven Pro"/>
              <a:cs typeface="Maven Pro"/>
              <a:sym typeface="Maven Pro"/>
            </a:endParaRPr>
          </a:p>
        </p:txBody>
      </p:sp>
      <p:sp>
        <p:nvSpPr>
          <p:cNvPr id="412" name="Google Shape;412;p37"/>
          <p:cNvSpPr txBox="1"/>
          <p:nvPr/>
        </p:nvSpPr>
        <p:spPr>
          <a:xfrm>
            <a:off x="174025" y="4186125"/>
            <a:ext cx="3617400" cy="892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b="1">
                <a:solidFill>
                  <a:srgbClr val="FFFF00"/>
                </a:solidFill>
                <a:latin typeface="Maven Pro"/>
                <a:ea typeface="Maven Pro"/>
                <a:cs typeface="Maven Pro"/>
                <a:sym typeface="Maven Pro"/>
              </a:rPr>
              <a:t>Teaching the Word</a:t>
            </a:r>
            <a:endParaRPr sz="2800" b="1">
              <a:solidFill>
                <a:srgbClr val="FFFF00"/>
              </a:solidFill>
              <a:latin typeface="Maven Pro"/>
              <a:ea typeface="Maven Pro"/>
              <a:cs typeface="Maven Pro"/>
              <a:sym typeface="Maven Pro"/>
            </a:endParaRPr>
          </a:p>
          <a:p>
            <a:pPr marL="0" lvl="0" indent="0" algn="l" rtl="0">
              <a:spcBef>
                <a:spcPts val="0"/>
              </a:spcBef>
              <a:spcAft>
                <a:spcPts val="0"/>
              </a:spcAft>
              <a:buNone/>
            </a:pPr>
            <a:r>
              <a:rPr lang="en" sz="1800">
                <a:solidFill>
                  <a:srgbClr val="FFFF00"/>
                </a:solidFill>
                <a:latin typeface="Maven Pro"/>
                <a:ea typeface="Maven Pro"/>
                <a:cs typeface="Maven Pro"/>
                <a:sym typeface="Maven Pro"/>
              </a:rPr>
              <a:t>II Timothy 4:2</a:t>
            </a:r>
            <a:endParaRPr sz="1800">
              <a:solidFill>
                <a:srgbClr val="FFFF00"/>
              </a:solidFill>
              <a:latin typeface="Maven Pro"/>
              <a:ea typeface="Maven Pro"/>
              <a:cs typeface="Maven Pro"/>
              <a:sym typeface="Maven Pro"/>
            </a:endParaRPr>
          </a:p>
        </p:txBody>
      </p:sp>
      <p:sp>
        <p:nvSpPr>
          <p:cNvPr id="413" name="Google Shape;413;p37"/>
          <p:cNvSpPr txBox="1"/>
          <p:nvPr/>
        </p:nvSpPr>
        <p:spPr>
          <a:xfrm>
            <a:off x="4437425" y="4186100"/>
            <a:ext cx="4564800" cy="8928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sz="2800" b="1">
                <a:solidFill>
                  <a:srgbClr val="FFFF00"/>
                </a:solidFill>
                <a:latin typeface="Maven Pro"/>
                <a:ea typeface="Maven Pro"/>
                <a:cs typeface="Maven Pro"/>
                <a:sym typeface="Maven Pro"/>
              </a:rPr>
              <a:t>Training in Righteousness</a:t>
            </a:r>
            <a:endParaRPr sz="2800" b="1">
              <a:solidFill>
                <a:srgbClr val="FFFF00"/>
              </a:solidFill>
              <a:latin typeface="Maven Pro"/>
              <a:ea typeface="Maven Pro"/>
              <a:cs typeface="Maven Pro"/>
              <a:sym typeface="Maven Pro"/>
            </a:endParaRPr>
          </a:p>
          <a:p>
            <a:pPr marL="0" lvl="0" indent="0" algn="r" rtl="0">
              <a:spcBef>
                <a:spcPts val="0"/>
              </a:spcBef>
              <a:spcAft>
                <a:spcPts val="0"/>
              </a:spcAft>
              <a:buNone/>
            </a:pPr>
            <a:r>
              <a:rPr lang="en" sz="1800">
                <a:solidFill>
                  <a:srgbClr val="FFFF00"/>
                </a:solidFill>
                <a:latin typeface="Maven Pro"/>
                <a:ea typeface="Maven Pro"/>
                <a:cs typeface="Maven Pro"/>
                <a:sym typeface="Maven Pro"/>
              </a:rPr>
              <a:t>II Timothy 3:16</a:t>
            </a:r>
            <a:endParaRPr sz="1800">
              <a:solidFill>
                <a:srgbClr val="FFFF00"/>
              </a:solidFill>
              <a:latin typeface="Maven Pro"/>
              <a:ea typeface="Maven Pro"/>
              <a:cs typeface="Maven Pro"/>
              <a:sym typeface="Maven Pro"/>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17"/>
        <p:cNvGrpSpPr/>
        <p:nvPr/>
      </p:nvGrpSpPr>
      <p:grpSpPr>
        <a:xfrm>
          <a:off x="0" y="0"/>
          <a:ext cx="0" cy="0"/>
          <a:chOff x="0" y="0"/>
          <a:chExt cx="0" cy="0"/>
        </a:xfrm>
      </p:grpSpPr>
      <p:sp>
        <p:nvSpPr>
          <p:cNvPr id="418" name="Google Shape;418;p38"/>
          <p:cNvSpPr txBox="1">
            <a:spLocks noGrp="1"/>
          </p:cNvSpPr>
          <p:nvPr>
            <p:ph type="title"/>
          </p:nvPr>
        </p:nvSpPr>
        <p:spPr>
          <a:xfrm>
            <a:off x="63750" y="1039200"/>
            <a:ext cx="90165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600"/>
              <a:t>True Grace Bible Institute </a:t>
            </a:r>
            <a:endParaRPr sz="5600"/>
          </a:p>
          <a:p>
            <a:pPr marL="0" lvl="0" indent="0" algn="ctr" rtl="0">
              <a:spcBef>
                <a:spcPts val="0"/>
              </a:spcBef>
              <a:spcAft>
                <a:spcPts val="0"/>
              </a:spcAft>
              <a:buNone/>
            </a:pPr>
            <a:endParaRPr sz="4600"/>
          </a:p>
          <a:p>
            <a:pPr marL="0" lvl="0" indent="0" algn="ctr" rtl="0">
              <a:spcBef>
                <a:spcPts val="0"/>
              </a:spcBef>
              <a:spcAft>
                <a:spcPts val="0"/>
              </a:spcAft>
              <a:buNone/>
            </a:pPr>
            <a:r>
              <a:rPr lang="en" sz="4200" b="0">
                <a:solidFill>
                  <a:srgbClr val="FFFF00"/>
                </a:solidFill>
              </a:rPr>
              <a:t>Spirit &amp; Truth</a:t>
            </a:r>
            <a:endParaRPr sz="4200" b="0">
              <a:solidFill>
                <a:srgbClr val="FFFF00"/>
              </a:solidFill>
            </a:endParaRPr>
          </a:p>
          <a:p>
            <a:pPr marL="0" lvl="0" indent="0" algn="ctr" rtl="0">
              <a:spcBef>
                <a:spcPts val="0"/>
              </a:spcBef>
              <a:spcAft>
                <a:spcPts val="0"/>
              </a:spcAft>
              <a:buNone/>
            </a:pPr>
            <a:r>
              <a:rPr lang="en" sz="4200" b="0">
                <a:solidFill>
                  <a:srgbClr val="FFFF00"/>
                </a:solidFill>
              </a:rPr>
              <a:t>Knowledge &amp; Obedience</a:t>
            </a:r>
            <a:endParaRPr sz="4200" b="0">
              <a:solidFill>
                <a:srgbClr val="FFFF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22"/>
        <p:cNvGrpSpPr/>
        <p:nvPr/>
      </p:nvGrpSpPr>
      <p:grpSpPr>
        <a:xfrm>
          <a:off x="0" y="0"/>
          <a:ext cx="0" cy="0"/>
          <a:chOff x="0" y="0"/>
          <a:chExt cx="0" cy="0"/>
        </a:xfrm>
      </p:grpSpPr>
      <p:sp>
        <p:nvSpPr>
          <p:cNvPr id="423" name="Google Shape;423;p39"/>
          <p:cNvSpPr txBox="1">
            <a:spLocks noGrp="1"/>
          </p:cNvSpPr>
          <p:nvPr>
            <p:ph type="title"/>
          </p:nvPr>
        </p:nvSpPr>
        <p:spPr>
          <a:xfrm>
            <a:off x="63750" y="896275"/>
            <a:ext cx="90165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600"/>
              <a:t>True Grace Bible Institute</a:t>
            </a:r>
            <a:endParaRPr sz="5600"/>
          </a:p>
          <a:p>
            <a:pPr marL="0" lvl="0" indent="0" algn="l" rtl="0">
              <a:spcBef>
                <a:spcPts val="0"/>
              </a:spcBef>
              <a:spcAft>
                <a:spcPts val="0"/>
              </a:spcAft>
              <a:buNone/>
            </a:pPr>
            <a:endParaRPr sz="2700">
              <a:solidFill>
                <a:srgbClr val="FFFF00"/>
              </a:solidFill>
            </a:endParaRPr>
          </a:p>
          <a:p>
            <a:pPr marL="0" lvl="0" indent="0" algn="ctr" rtl="0">
              <a:spcBef>
                <a:spcPts val="0"/>
              </a:spcBef>
              <a:spcAft>
                <a:spcPts val="0"/>
              </a:spcAft>
              <a:buNone/>
            </a:pPr>
            <a:endParaRPr sz="2700">
              <a:solidFill>
                <a:srgbClr val="FFFF00"/>
              </a:solidFill>
              <a:highlight>
                <a:schemeClr val="lt1"/>
              </a:highlight>
            </a:endParaRPr>
          </a:p>
          <a:p>
            <a:pPr marL="0" lvl="0" indent="0" algn="ctr" rtl="0">
              <a:spcBef>
                <a:spcPts val="0"/>
              </a:spcBef>
              <a:spcAft>
                <a:spcPts val="0"/>
              </a:spcAft>
              <a:buNone/>
            </a:pPr>
            <a:r>
              <a:rPr lang="en" sz="4000" b="0">
                <a:solidFill>
                  <a:srgbClr val="FFFF00"/>
                </a:solidFill>
              </a:rPr>
              <a:t>Courses (wisdom/knowledge)</a:t>
            </a:r>
            <a:endParaRPr sz="4000" b="0">
              <a:solidFill>
                <a:srgbClr val="FFFF00"/>
              </a:solidFill>
            </a:endParaRPr>
          </a:p>
          <a:p>
            <a:pPr marL="0" lvl="0" indent="0" algn="ctr" rtl="0">
              <a:spcBef>
                <a:spcPts val="0"/>
              </a:spcBef>
              <a:spcAft>
                <a:spcPts val="0"/>
              </a:spcAft>
              <a:buNone/>
            </a:pPr>
            <a:r>
              <a:rPr lang="en" sz="4000" b="0">
                <a:solidFill>
                  <a:srgbClr val="FFFF00"/>
                </a:solidFill>
              </a:rPr>
              <a:t>and </a:t>
            </a:r>
            <a:endParaRPr sz="4000" b="0">
              <a:solidFill>
                <a:srgbClr val="FFFF00"/>
              </a:solidFill>
            </a:endParaRPr>
          </a:p>
          <a:p>
            <a:pPr marL="0" lvl="0" indent="0" algn="ctr" rtl="0">
              <a:spcBef>
                <a:spcPts val="0"/>
              </a:spcBef>
              <a:spcAft>
                <a:spcPts val="0"/>
              </a:spcAft>
              <a:buNone/>
            </a:pPr>
            <a:r>
              <a:rPr lang="en" sz="4000" b="0">
                <a:solidFill>
                  <a:srgbClr val="FFFF00"/>
                </a:solidFill>
              </a:rPr>
              <a:t>Labs/Practicums (training/obedience)</a:t>
            </a:r>
            <a:endParaRPr sz="4000" b="0">
              <a:solidFill>
                <a:srgbClr val="FFFF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27"/>
        <p:cNvGrpSpPr/>
        <p:nvPr/>
      </p:nvGrpSpPr>
      <p:grpSpPr>
        <a:xfrm>
          <a:off x="0" y="0"/>
          <a:ext cx="0" cy="0"/>
          <a:chOff x="0" y="0"/>
          <a:chExt cx="0" cy="0"/>
        </a:xfrm>
      </p:grpSpPr>
      <p:sp>
        <p:nvSpPr>
          <p:cNvPr id="428" name="Google Shape;428;p40"/>
          <p:cNvSpPr txBox="1">
            <a:spLocks noGrp="1"/>
          </p:cNvSpPr>
          <p:nvPr>
            <p:ph type="title"/>
          </p:nvPr>
        </p:nvSpPr>
        <p:spPr>
          <a:xfrm>
            <a:off x="127500" y="928575"/>
            <a:ext cx="90165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600"/>
              <a:t>True Grace Bible Institute </a:t>
            </a:r>
            <a:endParaRPr sz="5600"/>
          </a:p>
          <a:p>
            <a:pPr marL="0" lvl="0" indent="0" algn="ctr" rtl="0">
              <a:spcBef>
                <a:spcPts val="0"/>
              </a:spcBef>
              <a:spcAft>
                <a:spcPts val="0"/>
              </a:spcAft>
              <a:buNone/>
            </a:pPr>
            <a:endParaRPr sz="2200"/>
          </a:p>
          <a:p>
            <a:pPr marL="0" lvl="0" indent="0" algn="ctr" rtl="0">
              <a:spcBef>
                <a:spcPts val="0"/>
              </a:spcBef>
              <a:spcAft>
                <a:spcPts val="0"/>
              </a:spcAft>
              <a:buNone/>
            </a:pPr>
            <a:r>
              <a:rPr lang="en" sz="2700">
                <a:solidFill>
                  <a:srgbClr val="FFFF00"/>
                </a:solidFill>
              </a:rPr>
              <a:t>Advisor/Mentor</a:t>
            </a:r>
            <a:endParaRPr sz="2700">
              <a:solidFill>
                <a:srgbClr val="FFFF00"/>
              </a:solidFill>
            </a:endParaRPr>
          </a:p>
          <a:p>
            <a:pPr marL="0" lvl="0" indent="0" algn="ctr" rtl="0">
              <a:spcBef>
                <a:spcPts val="0"/>
              </a:spcBef>
              <a:spcAft>
                <a:spcPts val="0"/>
              </a:spcAft>
              <a:buNone/>
            </a:pPr>
            <a:r>
              <a:rPr lang="en" sz="2700"/>
              <a:t>“Follow my example as I follow the example of Christ.” - I Corinthians 11:1</a:t>
            </a:r>
            <a:endParaRPr sz="2700"/>
          </a:p>
          <a:p>
            <a:pPr marL="0" lvl="0" indent="0" algn="ctr" rtl="0">
              <a:spcBef>
                <a:spcPts val="0"/>
              </a:spcBef>
              <a:spcAft>
                <a:spcPts val="0"/>
              </a:spcAft>
              <a:buNone/>
            </a:pPr>
            <a:endParaRPr sz="2700">
              <a:solidFill>
                <a:srgbClr val="FFFF00"/>
              </a:solidFill>
            </a:endParaRPr>
          </a:p>
          <a:p>
            <a:pPr marL="0" lvl="0" indent="0" algn="ctr" rtl="0">
              <a:spcBef>
                <a:spcPts val="0"/>
              </a:spcBef>
              <a:spcAft>
                <a:spcPts val="0"/>
              </a:spcAft>
              <a:buNone/>
            </a:pPr>
            <a:r>
              <a:rPr lang="en" sz="2700">
                <a:solidFill>
                  <a:srgbClr val="FFFF00"/>
                </a:solidFill>
              </a:rPr>
              <a:t>Spiritual Fitness App </a:t>
            </a:r>
            <a:endParaRPr sz="2700">
              <a:solidFill>
                <a:srgbClr val="FFFF00"/>
              </a:solidFill>
            </a:endParaRPr>
          </a:p>
          <a:p>
            <a:pPr marL="0" lvl="0" indent="0" algn="ctr" rtl="0">
              <a:spcBef>
                <a:spcPts val="0"/>
              </a:spcBef>
              <a:spcAft>
                <a:spcPts val="0"/>
              </a:spcAft>
              <a:buNone/>
            </a:pPr>
            <a:r>
              <a:rPr lang="en" sz="2700"/>
              <a:t>“Train yourself to be godly.” - I Timothy 4:7</a:t>
            </a:r>
            <a:endParaRPr sz="27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32"/>
        <p:cNvGrpSpPr/>
        <p:nvPr/>
      </p:nvGrpSpPr>
      <p:grpSpPr>
        <a:xfrm>
          <a:off x="0" y="0"/>
          <a:ext cx="0" cy="0"/>
          <a:chOff x="0" y="0"/>
          <a:chExt cx="0" cy="0"/>
        </a:xfrm>
      </p:grpSpPr>
      <p:sp>
        <p:nvSpPr>
          <p:cNvPr id="433" name="Google Shape;433;p41"/>
          <p:cNvSpPr txBox="1">
            <a:spLocks noGrp="1"/>
          </p:cNvSpPr>
          <p:nvPr>
            <p:ph type="title"/>
          </p:nvPr>
        </p:nvSpPr>
        <p:spPr>
          <a:xfrm>
            <a:off x="279600" y="939000"/>
            <a:ext cx="85848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200"/>
              <a:t>Why True Grace Bible Institute? </a:t>
            </a:r>
            <a:endParaRPr sz="4200"/>
          </a:p>
          <a:p>
            <a:pPr marL="0" lvl="0" indent="0" algn="ctr" rtl="0">
              <a:spcBef>
                <a:spcPts val="0"/>
              </a:spcBef>
              <a:spcAft>
                <a:spcPts val="0"/>
              </a:spcAft>
              <a:buNone/>
            </a:pPr>
            <a:endParaRPr sz="2200"/>
          </a:p>
          <a:p>
            <a:pPr marL="457200" lvl="0" indent="-400050" algn="ctr" rtl="0">
              <a:spcBef>
                <a:spcPts val="0"/>
              </a:spcBef>
              <a:spcAft>
                <a:spcPts val="0"/>
              </a:spcAft>
              <a:buClr>
                <a:srgbClr val="FFFF00"/>
              </a:buClr>
              <a:buSzPts val="2700"/>
              <a:buChar char="-"/>
            </a:pPr>
            <a:r>
              <a:rPr lang="en" sz="2700">
                <a:solidFill>
                  <a:srgbClr val="FFFF00"/>
                </a:solidFill>
              </a:rPr>
              <a:t>Deficit of knowledge of meat of God’s Word</a:t>
            </a:r>
            <a:endParaRPr sz="2700">
              <a:solidFill>
                <a:srgbClr val="FFFF00"/>
              </a:solidFill>
            </a:endParaRPr>
          </a:p>
          <a:p>
            <a:pPr marL="457200" lvl="0" indent="0" algn="l" rtl="0">
              <a:spcBef>
                <a:spcPts val="0"/>
              </a:spcBef>
              <a:spcAft>
                <a:spcPts val="0"/>
              </a:spcAft>
              <a:buNone/>
            </a:pPr>
            <a:endParaRPr sz="1000">
              <a:solidFill>
                <a:srgbClr val="FFFF00"/>
              </a:solidFill>
            </a:endParaRPr>
          </a:p>
          <a:p>
            <a:pPr marL="457200" lvl="0" indent="-400050" algn="ctr" rtl="0">
              <a:spcBef>
                <a:spcPts val="0"/>
              </a:spcBef>
              <a:spcAft>
                <a:spcPts val="0"/>
              </a:spcAft>
              <a:buClr>
                <a:srgbClr val="FFFF00"/>
              </a:buClr>
              <a:buSzPts val="2700"/>
              <a:buChar char="-"/>
            </a:pPr>
            <a:r>
              <a:rPr lang="en" sz="2700">
                <a:solidFill>
                  <a:srgbClr val="FFFF00"/>
                </a:solidFill>
              </a:rPr>
              <a:t>Proliferation of false theology in evangelical churches/seminaries</a:t>
            </a:r>
            <a:endParaRPr sz="2700">
              <a:solidFill>
                <a:srgbClr val="FFFF00"/>
              </a:solidFill>
            </a:endParaRPr>
          </a:p>
          <a:p>
            <a:pPr marL="457200" lvl="0" indent="0" algn="l" rtl="0">
              <a:spcBef>
                <a:spcPts val="0"/>
              </a:spcBef>
              <a:spcAft>
                <a:spcPts val="0"/>
              </a:spcAft>
              <a:buNone/>
            </a:pPr>
            <a:endParaRPr sz="1000">
              <a:solidFill>
                <a:srgbClr val="FFFF00"/>
              </a:solidFill>
            </a:endParaRPr>
          </a:p>
          <a:p>
            <a:pPr marL="457200" lvl="0" indent="-400050" algn="ctr" rtl="0">
              <a:spcBef>
                <a:spcPts val="0"/>
              </a:spcBef>
              <a:spcAft>
                <a:spcPts val="0"/>
              </a:spcAft>
              <a:buClr>
                <a:srgbClr val="FFFF00"/>
              </a:buClr>
              <a:buSzPts val="2700"/>
              <a:buChar char="-"/>
            </a:pPr>
            <a:r>
              <a:rPr lang="en" sz="2700">
                <a:solidFill>
                  <a:srgbClr val="FFFF00"/>
                </a:solidFill>
              </a:rPr>
              <a:t>Christians don’t know how to “do life with God” </a:t>
            </a:r>
            <a:r>
              <a:rPr lang="en" sz="2700" b="0">
                <a:solidFill>
                  <a:srgbClr val="FFFF00"/>
                </a:solidFill>
              </a:rPr>
              <a:t>(not living the Spirit-filled, obedient life)</a:t>
            </a:r>
            <a:endParaRPr sz="2700" b="0">
              <a:solidFill>
                <a:srgbClr val="FFFF00"/>
              </a:solidFill>
            </a:endParaRPr>
          </a:p>
          <a:p>
            <a:pPr marL="457200" lvl="0" indent="0" algn="l" rtl="0">
              <a:spcBef>
                <a:spcPts val="0"/>
              </a:spcBef>
              <a:spcAft>
                <a:spcPts val="0"/>
              </a:spcAft>
              <a:buNone/>
            </a:pPr>
            <a:endParaRPr sz="1000">
              <a:solidFill>
                <a:srgbClr val="FFFF00"/>
              </a:solidFill>
            </a:endParaRPr>
          </a:p>
          <a:p>
            <a:pPr marL="457200" lvl="0" indent="-400050" algn="ctr" rtl="0">
              <a:spcBef>
                <a:spcPts val="0"/>
              </a:spcBef>
              <a:spcAft>
                <a:spcPts val="0"/>
              </a:spcAft>
              <a:buClr>
                <a:srgbClr val="FFFF00"/>
              </a:buClr>
              <a:buSzPts val="2700"/>
              <a:buChar char="-"/>
            </a:pPr>
            <a:r>
              <a:rPr lang="en" sz="2700">
                <a:solidFill>
                  <a:srgbClr val="FFFF00"/>
                </a:solidFill>
              </a:rPr>
              <a:t>We need answer to pressing cultural questions</a:t>
            </a:r>
            <a:endParaRPr sz="2700">
              <a:solidFill>
                <a:srgbClr val="FFFF00"/>
              </a:solidFill>
            </a:endParaRPr>
          </a:p>
          <a:p>
            <a:pPr marL="457200" lvl="0" indent="0" algn="l" rtl="0">
              <a:spcBef>
                <a:spcPts val="0"/>
              </a:spcBef>
              <a:spcAft>
                <a:spcPts val="0"/>
              </a:spcAft>
              <a:buNone/>
            </a:pPr>
            <a:endParaRPr sz="1000">
              <a:solidFill>
                <a:srgbClr val="FFFF00"/>
              </a:solidFill>
            </a:endParaRPr>
          </a:p>
          <a:p>
            <a:pPr marL="457200" lvl="0" indent="-400050" algn="ctr" rtl="0">
              <a:spcBef>
                <a:spcPts val="0"/>
              </a:spcBef>
              <a:spcAft>
                <a:spcPts val="0"/>
              </a:spcAft>
              <a:buClr>
                <a:srgbClr val="FFFF00"/>
              </a:buClr>
              <a:buSzPts val="2700"/>
              <a:buChar char="-"/>
            </a:pPr>
            <a:r>
              <a:rPr lang="en" sz="2700">
                <a:solidFill>
                  <a:srgbClr val="FFFF00"/>
                </a:solidFill>
              </a:rPr>
              <a:t>Most Christians don’t have a Biblical worldview</a:t>
            </a:r>
            <a:endParaRPr sz="2700">
              <a:solidFill>
                <a:srgbClr val="FFFF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37"/>
        <p:cNvGrpSpPr/>
        <p:nvPr/>
      </p:nvGrpSpPr>
      <p:grpSpPr>
        <a:xfrm>
          <a:off x="0" y="0"/>
          <a:ext cx="0" cy="0"/>
          <a:chOff x="0" y="0"/>
          <a:chExt cx="0" cy="0"/>
        </a:xfrm>
      </p:grpSpPr>
      <p:sp>
        <p:nvSpPr>
          <p:cNvPr id="438" name="Google Shape;438;p42"/>
          <p:cNvSpPr txBox="1">
            <a:spLocks noGrp="1"/>
          </p:cNvSpPr>
          <p:nvPr>
            <p:ph type="title"/>
          </p:nvPr>
        </p:nvSpPr>
        <p:spPr>
          <a:xfrm>
            <a:off x="63750" y="1039200"/>
            <a:ext cx="90165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200"/>
              <a:t>True Grace Bible Institute Sample Courses:</a:t>
            </a:r>
            <a:endParaRPr sz="3200"/>
          </a:p>
          <a:p>
            <a:pPr marL="0" lvl="0" indent="0" algn="ctr" rtl="0">
              <a:spcBef>
                <a:spcPts val="0"/>
              </a:spcBef>
              <a:spcAft>
                <a:spcPts val="0"/>
              </a:spcAft>
              <a:buNone/>
            </a:pPr>
            <a:endParaRPr sz="2700"/>
          </a:p>
          <a:p>
            <a:pPr marL="0" lvl="0" indent="0" algn="ctr" rtl="0">
              <a:lnSpc>
                <a:spcPct val="115000"/>
              </a:lnSpc>
              <a:spcBef>
                <a:spcPts val="0"/>
              </a:spcBef>
              <a:spcAft>
                <a:spcPts val="0"/>
              </a:spcAft>
              <a:buNone/>
            </a:pPr>
            <a:r>
              <a:rPr lang="en" sz="2500">
                <a:solidFill>
                  <a:srgbClr val="FFFF00"/>
                </a:solidFill>
                <a:latin typeface="Arial"/>
                <a:ea typeface="Arial"/>
                <a:cs typeface="Arial"/>
                <a:sym typeface="Arial"/>
              </a:rPr>
              <a:t>Biblical Manhood / Biblical Womanhood Studies</a:t>
            </a:r>
            <a:endParaRPr sz="2500">
              <a:solidFill>
                <a:srgbClr val="FFFF00"/>
              </a:solidFill>
              <a:latin typeface="Arial"/>
              <a:ea typeface="Arial"/>
              <a:cs typeface="Arial"/>
              <a:sym typeface="Arial"/>
            </a:endParaRPr>
          </a:p>
          <a:p>
            <a:pPr marL="0" lvl="0" indent="0" algn="ctr" rtl="0">
              <a:lnSpc>
                <a:spcPct val="115000"/>
              </a:lnSpc>
              <a:spcBef>
                <a:spcPts val="0"/>
              </a:spcBef>
              <a:spcAft>
                <a:spcPts val="0"/>
              </a:spcAft>
              <a:buNone/>
            </a:pPr>
            <a:endParaRPr sz="1500">
              <a:latin typeface="Arial"/>
              <a:ea typeface="Arial"/>
              <a:cs typeface="Arial"/>
              <a:sym typeface="Arial"/>
            </a:endParaRPr>
          </a:p>
          <a:p>
            <a:pPr marL="0" lvl="0" indent="0" algn="ctr" rtl="0">
              <a:lnSpc>
                <a:spcPct val="115000"/>
              </a:lnSpc>
              <a:spcBef>
                <a:spcPts val="0"/>
              </a:spcBef>
              <a:spcAft>
                <a:spcPts val="0"/>
              </a:spcAft>
              <a:buNone/>
            </a:pPr>
            <a:r>
              <a:rPr lang="en" sz="2500">
                <a:solidFill>
                  <a:srgbClr val="FFFF00"/>
                </a:solidFill>
                <a:latin typeface="Arial"/>
                <a:ea typeface="Arial"/>
                <a:cs typeface="Arial"/>
                <a:sym typeface="Arial"/>
              </a:rPr>
              <a:t>The Role of Women in Ministry </a:t>
            </a:r>
            <a:endParaRPr sz="2500">
              <a:solidFill>
                <a:srgbClr val="FFFF00"/>
              </a:solidFill>
              <a:latin typeface="Arial"/>
              <a:ea typeface="Arial"/>
              <a:cs typeface="Arial"/>
              <a:sym typeface="Arial"/>
            </a:endParaRPr>
          </a:p>
          <a:p>
            <a:pPr marL="0" lvl="0" indent="0" algn="ctr" rtl="0">
              <a:lnSpc>
                <a:spcPct val="115000"/>
              </a:lnSpc>
              <a:spcBef>
                <a:spcPts val="0"/>
              </a:spcBef>
              <a:spcAft>
                <a:spcPts val="0"/>
              </a:spcAft>
              <a:buNone/>
            </a:pPr>
            <a:endParaRPr sz="1500">
              <a:latin typeface="Arial"/>
              <a:ea typeface="Arial"/>
              <a:cs typeface="Arial"/>
              <a:sym typeface="Arial"/>
            </a:endParaRPr>
          </a:p>
          <a:p>
            <a:pPr marL="0" lvl="0" indent="0" algn="ctr" rtl="0">
              <a:lnSpc>
                <a:spcPct val="115000"/>
              </a:lnSpc>
              <a:spcBef>
                <a:spcPts val="0"/>
              </a:spcBef>
              <a:spcAft>
                <a:spcPts val="0"/>
              </a:spcAft>
              <a:buNone/>
            </a:pPr>
            <a:r>
              <a:rPr lang="en" sz="2500">
                <a:solidFill>
                  <a:srgbClr val="FFFF00"/>
                </a:solidFill>
                <a:latin typeface="Arial"/>
                <a:ea typeface="Arial"/>
                <a:cs typeface="Arial"/>
                <a:sym typeface="Arial"/>
              </a:rPr>
              <a:t>The Reliability and Relevance of the Bible </a:t>
            </a:r>
            <a:r>
              <a:rPr lang="en" sz="2500">
                <a:latin typeface="Arial"/>
                <a:ea typeface="Arial"/>
                <a:cs typeface="Arial"/>
                <a:sym typeface="Arial"/>
              </a:rPr>
              <a:t> </a:t>
            </a:r>
            <a:endParaRPr sz="2500">
              <a:latin typeface="Arial"/>
              <a:ea typeface="Arial"/>
              <a:cs typeface="Arial"/>
              <a:sym typeface="Arial"/>
            </a:endParaRPr>
          </a:p>
          <a:p>
            <a:pPr marL="0" lvl="0" indent="0" algn="ctr" rtl="0">
              <a:lnSpc>
                <a:spcPct val="115000"/>
              </a:lnSpc>
              <a:spcBef>
                <a:spcPts val="0"/>
              </a:spcBef>
              <a:spcAft>
                <a:spcPts val="0"/>
              </a:spcAft>
              <a:buNone/>
            </a:pPr>
            <a:r>
              <a:rPr lang="en" sz="2500">
                <a:latin typeface="Arial"/>
                <a:ea typeface="Arial"/>
                <a:cs typeface="Arial"/>
                <a:sym typeface="Arial"/>
              </a:rPr>
              <a:t>(The canon, Bible translations, literal interpretation, etc)</a:t>
            </a:r>
            <a:endParaRPr sz="2500">
              <a:latin typeface="Arial"/>
              <a:ea typeface="Arial"/>
              <a:cs typeface="Arial"/>
              <a:sym typeface="Arial"/>
            </a:endParaRPr>
          </a:p>
          <a:p>
            <a:pPr marL="0" lvl="0" indent="0" algn="ctr" rtl="0">
              <a:lnSpc>
                <a:spcPct val="115000"/>
              </a:lnSpc>
              <a:spcBef>
                <a:spcPts val="0"/>
              </a:spcBef>
              <a:spcAft>
                <a:spcPts val="0"/>
              </a:spcAft>
              <a:buNone/>
            </a:pPr>
            <a:endParaRPr sz="1500">
              <a:latin typeface="Arial"/>
              <a:ea typeface="Arial"/>
              <a:cs typeface="Arial"/>
              <a:sym typeface="Arial"/>
            </a:endParaRPr>
          </a:p>
          <a:p>
            <a:pPr marL="0" lvl="0" indent="0" algn="ctr" rtl="0">
              <a:lnSpc>
                <a:spcPct val="115000"/>
              </a:lnSpc>
              <a:spcBef>
                <a:spcPts val="0"/>
              </a:spcBef>
              <a:spcAft>
                <a:spcPts val="0"/>
              </a:spcAft>
              <a:buNone/>
            </a:pPr>
            <a:r>
              <a:rPr lang="en" sz="2500">
                <a:solidFill>
                  <a:srgbClr val="FFFF00"/>
                </a:solidFill>
                <a:latin typeface="Arial"/>
                <a:ea typeface="Arial"/>
                <a:cs typeface="Arial"/>
                <a:sym typeface="Arial"/>
              </a:rPr>
              <a:t>Christianity and Hot-Topic Cultural Issues in America </a:t>
            </a:r>
            <a:endParaRPr sz="2500">
              <a:solidFill>
                <a:srgbClr val="FFFF00"/>
              </a:solidFill>
              <a:latin typeface="Arial"/>
              <a:ea typeface="Arial"/>
              <a:cs typeface="Arial"/>
              <a:sym typeface="Arial"/>
            </a:endParaRPr>
          </a:p>
          <a:p>
            <a:pPr marL="0" lvl="0" indent="0" algn="ctr" rtl="0">
              <a:lnSpc>
                <a:spcPct val="115000"/>
              </a:lnSpc>
              <a:spcBef>
                <a:spcPts val="0"/>
              </a:spcBef>
              <a:spcAft>
                <a:spcPts val="0"/>
              </a:spcAft>
              <a:buNone/>
            </a:pPr>
            <a:r>
              <a:rPr lang="en" sz="2500">
                <a:latin typeface="Arial"/>
                <a:ea typeface="Arial"/>
                <a:cs typeface="Arial"/>
                <a:sym typeface="Arial"/>
              </a:rPr>
              <a:t>(Gender issue, LGBTQ+, Race, Politics, Occult, Depression/Anxiety</a:t>
            </a:r>
            <a:r>
              <a:rPr lang="en" sz="2200" b="0">
                <a:latin typeface="Arial"/>
                <a:ea typeface="Arial"/>
                <a:cs typeface="Arial"/>
                <a:sym typeface="Arial"/>
              </a:rPr>
              <a:t>)</a:t>
            </a:r>
            <a:endParaRPr sz="2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2"/>
        <p:cNvGrpSpPr/>
        <p:nvPr/>
      </p:nvGrpSpPr>
      <p:grpSpPr>
        <a:xfrm>
          <a:off x="0" y="0"/>
          <a:ext cx="0" cy="0"/>
          <a:chOff x="0" y="0"/>
          <a:chExt cx="0" cy="0"/>
        </a:xfrm>
      </p:grpSpPr>
      <p:sp>
        <p:nvSpPr>
          <p:cNvPr id="293" name="Google Shape;293;p16"/>
          <p:cNvSpPr txBox="1">
            <a:spLocks noGrp="1"/>
          </p:cNvSpPr>
          <p:nvPr>
            <p:ph type="subTitle" idx="4294967295"/>
          </p:nvPr>
        </p:nvSpPr>
        <p:spPr>
          <a:xfrm>
            <a:off x="291900" y="314525"/>
            <a:ext cx="8560200" cy="447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dirty="0">
                <a:solidFill>
                  <a:srgbClr val="FFFF00"/>
                </a:solidFill>
                <a:latin typeface="Arial"/>
                <a:ea typeface="Arial"/>
                <a:cs typeface="Arial"/>
                <a:sym typeface="Arial"/>
              </a:rPr>
              <a:t>OUR VISION AND MISSION:</a:t>
            </a:r>
          </a:p>
          <a:p>
            <a:pPr marL="0" lvl="0" indent="0" algn="l" rtl="0">
              <a:spcBef>
                <a:spcPts val="0"/>
              </a:spcBef>
              <a:spcAft>
                <a:spcPts val="0"/>
              </a:spcAft>
              <a:buNone/>
            </a:pPr>
            <a:endParaRPr sz="3000" dirty="0">
              <a:solidFill>
                <a:srgbClr val="FFFF00"/>
              </a:solidFill>
              <a:latin typeface="Arial"/>
              <a:ea typeface="Arial"/>
              <a:cs typeface="Arial"/>
              <a:sym typeface="Arial"/>
            </a:endParaRPr>
          </a:p>
          <a:p>
            <a:pPr marL="0" lvl="0" indent="0" algn="l" rtl="0">
              <a:spcBef>
                <a:spcPts val="0"/>
              </a:spcBef>
              <a:spcAft>
                <a:spcPts val="0"/>
              </a:spcAft>
              <a:buNone/>
            </a:pPr>
            <a:r>
              <a:rPr lang="en" sz="3000" dirty="0">
                <a:solidFill>
                  <a:schemeClr val="lt1"/>
                </a:solidFill>
                <a:latin typeface="Arial"/>
                <a:ea typeface="Arial"/>
                <a:cs typeface="Arial"/>
                <a:sym typeface="Arial"/>
              </a:rPr>
              <a:t>We want to </a:t>
            </a:r>
            <a:r>
              <a:rPr lang="en" sz="3000" dirty="0">
                <a:solidFill>
                  <a:srgbClr val="FFFF00"/>
                </a:solidFill>
                <a:latin typeface="Arial"/>
                <a:ea typeface="Arial"/>
                <a:cs typeface="Arial"/>
                <a:sym typeface="Arial"/>
              </a:rPr>
              <a:t>reach</a:t>
            </a:r>
            <a:r>
              <a:rPr lang="en" sz="3000" dirty="0">
                <a:solidFill>
                  <a:schemeClr val="lt1"/>
                </a:solidFill>
                <a:latin typeface="Arial"/>
                <a:ea typeface="Arial"/>
                <a:cs typeface="Arial"/>
                <a:sym typeface="Arial"/>
              </a:rPr>
              <a:t> every man, woman and child with the good news of the </a:t>
            </a:r>
            <a:r>
              <a:rPr lang="en" sz="3000" dirty="0">
                <a:solidFill>
                  <a:srgbClr val="FFFF00"/>
                </a:solidFill>
                <a:latin typeface="Arial"/>
                <a:ea typeface="Arial"/>
                <a:cs typeface="Arial"/>
                <a:sym typeface="Arial"/>
              </a:rPr>
              <a:t>grace</a:t>
            </a:r>
            <a:r>
              <a:rPr lang="en" sz="3000" dirty="0">
                <a:solidFill>
                  <a:schemeClr val="lt1"/>
                </a:solidFill>
                <a:latin typeface="Arial"/>
                <a:ea typeface="Arial"/>
                <a:cs typeface="Arial"/>
                <a:sym typeface="Arial"/>
              </a:rPr>
              <a:t> of Jesus.</a:t>
            </a:r>
            <a:endParaRPr sz="3000" dirty="0">
              <a:solidFill>
                <a:schemeClr val="lt1"/>
              </a:solidFill>
              <a:latin typeface="Arial"/>
              <a:ea typeface="Arial"/>
              <a:cs typeface="Arial"/>
              <a:sym typeface="Arial"/>
            </a:endParaRPr>
          </a:p>
          <a:p>
            <a:pPr marL="0" lvl="0" indent="0" algn="l" rtl="0">
              <a:spcBef>
                <a:spcPts val="0"/>
              </a:spcBef>
              <a:spcAft>
                <a:spcPts val="0"/>
              </a:spcAft>
              <a:buNone/>
            </a:pPr>
            <a:endParaRPr lang="en" sz="3000" dirty="0">
              <a:solidFill>
                <a:schemeClr val="lt1"/>
              </a:solidFill>
              <a:latin typeface="Arial"/>
              <a:ea typeface="Arial"/>
              <a:cs typeface="Arial"/>
              <a:sym typeface="Arial"/>
            </a:endParaRPr>
          </a:p>
          <a:p>
            <a:pPr marL="0" lvl="0" indent="0" algn="l" rtl="0">
              <a:spcBef>
                <a:spcPts val="0"/>
              </a:spcBef>
              <a:spcAft>
                <a:spcPts val="0"/>
              </a:spcAft>
              <a:buNone/>
            </a:pPr>
            <a:r>
              <a:rPr lang="en" sz="3000" dirty="0">
                <a:solidFill>
                  <a:schemeClr val="lt1"/>
                </a:solidFill>
                <a:latin typeface="Arial"/>
                <a:ea typeface="Arial"/>
                <a:cs typeface="Arial"/>
                <a:sym typeface="Arial"/>
              </a:rPr>
              <a:t>We are imperfect people doing life with a perfect God, so we can experience the best life possible.</a:t>
            </a:r>
            <a:endParaRPr sz="2900" dirty="0">
              <a:solidFill>
                <a:schemeClr val="lt1"/>
              </a:solidFill>
            </a:endParaRPr>
          </a:p>
          <a:p>
            <a:pPr marL="0" lvl="0" indent="0" algn="ctr" rtl="0">
              <a:lnSpc>
                <a:spcPct val="115000"/>
              </a:lnSpc>
              <a:spcBef>
                <a:spcPts val="1200"/>
              </a:spcBef>
              <a:spcAft>
                <a:spcPts val="1200"/>
              </a:spcAft>
              <a:buNone/>
            </a:pP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42"/>
        <p:cNvGrpSpPr/>
        <p:nvPr/>
      </p:nvGrpSpPr>
      <p:grpSpPr>
        <a:xfrm>
          <a:off x="0" y="0"/>
          <a:ext cx="0" cy="0"/>
          <a:chOff x="0" y="0"/>
          <a:chExt cx="0" cy="0"/>
        </a:xfrm>
      </p:grpSpPr>
      <p:sp>
        <p:nvSpPr>
          <p:cNvPr id="443" name="Google Shape;443;p43"/>
          <p:cNvSpPr txBox="1">
            <a:spLocks noGrp="1"/>
          </p:cNvSpPr>
          <p:nvPr>
            <p:ph type="title"/>
          </p:nvPr>
        </p:nvSpPr>
        <p:spPr>
          <a:xfrm>
            <a:off x="63750" y="949500"/>
            <a:ext cx="90165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200"/>
              <a:t>True Grace Bible Institute Sample Courses:</a:t>
            </a:r>
            <a:endParaRPr sz="3200"/>
          </a:p>
          <a:p>
            <a:pPr marL="0" lvl="0" indent="0" algn="ctr" rtl="0">
              <a:spcBef>
                <a:spcPts val="0"/>
              </a:spcBef>
              <a:spcAft>
                <a:spcPts val="0"/>
              </a:spcAft>
              <a:buNone/>
            </a:pPr>
            <a:endParaRPr sz="2900"/>
          </a:p>
          <a:p>
            <a:pPr marL="0" lvl="0" indent="0" algn="ctr" rtl="0">
              <a:lnSpc>
                <a:spcPct val="115000"/>
              </a:lnSpc>
              <a:spcBef>
                <a:spcPts val="0"/>
              </a:spcBef>
              <a:spcAft>
                <a:spcPts val="0"/>
              </a:spcAft>
              <a:buNone/>
            </a:pPr>
            <a:r>
              <a:rPr lang="en" sz="2400">
                <a:solidFill>
                  <a:srgbClr val="FFFF00"/>
                </a:solidFill>
                <a:latin typeface="Arial"/>
                <a:ea typeface="Arial"/>
                <a:cs typeface="Arial"/>
                <a:sym typeface="Arial"/>
              </a:rPr>
              <a:t>The Controversial Sign Gifts</a:t>
            </a:r>
            <a:endParaRPr sz="2400">
              <a:solidFill>
                <a:srgbClr val="FFFF00"/>
              </a:solidFill>
              <a:latin typeface="Arial"/>
              <a:ea typeface="Arial"/>
              <a:cs typeface="Arial"/>
              <a:sym typeface="Arial"/>
            </a:endParaRPr>
          </a:p>
          <a:p>
            <a:pPr marL="0" lvl="0" indent="0" algn="ctr" rtl="0">
              <a:lnSpc>
                <a:spcPct val="115000"/>
              </a:lnSpc>
              <a:spcBef>
                <a:spcPts val="0"/>
              </a:spcBef>
              <a:spcAft>
                <a:spcPts val="0"/>
              </a:spcAft>
              <a:buNone/>
            </a:pPr>
            <a:endParaRPr sz="1300">
              <a:solidFill>
                <a:srgbClr val="FFFF00"/>
              </a:solidFill>
              <a:latin typeface="Arial"/>
              <a:ea typeface="Arial"/>
              <a:cs typeface="Arial"/>
              <a:sym typeface="Arial"/>
            </a:endParaRPr>
          </a:p>
          <a:p>
            <a:pPr marL="0" lvl="0" indent="0" algn="ctr" rtl="0">
              <a:lnSpc>
                <a:spcPct val="115000"/>
              </a:lnSpc>
              <a:spcBef>
                <a:spcPts val="0"/>
              </a:spcBef>
              <a:spcAft>
                <a:spcPts val="0"/>
              </a:spcAft>
              <a:buNone/>
            </a:pPr>
            <a:r>
              <a:rPr lang="en" sz="2400">
                <a:solidFill>
                  <a:srgbClr val="FFFF00"/>
                </a:solidFill>
                <a:latin typeface="Arial"/>
                <a:ea typeface="Arial"/>
                <a:cs typeface="Arial"/>
                <a:sym typeface="Arial"/>
              </a:rPr>
              <a:t>What the Bible Really says about Marriage and Divorce </a:t>
            </a:r>
            <a:endParaRPr sz="2400">
              <a:solidFill>
                <a:srgbClr val="FFFF00"/>
              </a:solidFill>
              <a:latin typeface="Arial"/>
              <a:ea typeface="Arial"/>
              <a:cs typeface="Arial"/>
              <a:sym typeface="Arial"/>
            </a:endParaRPr>
          </a:p>
          <a:p>
            <a:pPr marL="0" lvl="0" indent="0" algn="ctr" rtl="0">
              <a:lnSpc>
                <a:spcPct val="115000"/>
              </a:lnSpc>
              <a:spcBef>
                <a:spcPts val="0"/>
              </a:spcBef>
              <a:spcAft>
                <a:spcPts val="0"/>
              </a:spcAft>
              <a:buNone/>
            </a:pPr>
            <a:endParaRPr sz="1300">
              <a:solidFill>
                <a:srgbClr val="FFFF00"/>
              </a:solidFill>
              <a:latin typeface="Arial"/>
              <a:ea typeface="Arial"/>
              <a:cs typeface="Arial"/>
              <a:sym typeface="Arial"/>
            </a:endParaRPr>
          </a:p>
          <a:p>
            <a:pPr marL="0" lvl="0" indent="0" algn="ctr" rtl="0">
              <a:lnSpc>
                <a:spcPct val="115000"/>
              </a:lnSpc>
              <a:spcBef>
                <a:spcPts val="0"/>
              </a:spcBef>
              <a:spcAft>
                <a:spcPts val="0"/>
              </a:spcAft>
              <a:buNone/>
            </a:pPr>
            <a:r>
              <a:rPr lang="en" sz="2400">
                <a:solidFill>
                  <a:srgbClr val="FFFF00"/>
                </a:solidFill>
                <a:latin typeface="Arial"/>
                <a:ea typeface="Arial"/>
                <a:cs typeface="Arial"/>
                <a:sym typeface="Arial"/>
              </a:rPr>
              <a:t>A Biblical Response to the Accusations of Neo-Atheism</a:t>
            </a:r>
            <a:endParaRPr sz="1600">
              <a:solidFill>
                <a:srgbClr val="FFFF00"/>
              </a:solidFill>
              <a:latin typeface="Arial"/>
              <a:ea typeface="Arial"/>
              <a:cs typeface="Arial"/>
              <a:sym typeface="Arial"/>
            </a:endParaRPr>
          </a:p>
          <a:p>
            <a:pPr marL="0" lvl="0" indent="0" algn="ctr" rtl="0">
              <a:lnSpc>
                <a:spcPct val="115000"/>
              </a:lnSpc>
              <a:spcBef>
                <a:spcPts val="0"/>
              </a:spcBef>
              <a:spcAft>
                <a:spcPts val="0"/>
              </a:spcAft>
              <a:buNone/>
            </a:pPr>
            <a:r>
              <a:rPr lang="en" sz="1600">
                <a:solidFill>
                  <a:srgbClr val="FFFF00"/>
                </a:solidFill>
                <a:latin typeface="Arial"/>
                <a:ea typeface="Arial"/>
                <a:cs typeface="Arial"/>
                <a:sym typeface="Arial"/>
              </a:rPr>
              <a:t> </a:t>
            </a:r>
            <a:endParaRPr sz="1300">
              <a:solidFill>
                <a:srgbClr val="FFFF00"/>
              </a:solidFill>
              <a:latin typeface="Arial"/>
              <a:ea typeface="Arial"/>
              <a:cs typeface="Arial"/>
              <a:sym typeface="Arial"/>
            </a:endParaRPr>
          </a:p>
          <a:p>
            <a:pPr marL="0" lvl="0" indent="0" algn="ctr" rtl="0">
              <a:lnSpc>
                <a:spcPct val="115000"/>
              </a:lnSpc>
              <a:spcBef>
                <a:spcPts val="0"/>
              </a:spcBef>
              <a:spcAft>
                <a:spcPts val="0"/>
              </a:spcAft>
              <a:buNone/>
            </a:pPr>
            <a:r>
              <a:rPr lang="en" sz="2400">
                <a:solidFill>
                  <a:srgbClr val="FFFF00"/>
                </a:solidFill>
                <a:latin typeface="Arial"/>
                <a:ea typeface="Arial"/>
                <a:cs typeface="Arial"/>
                <a:sym typeface="Arial"/>
              </a:rPr>
              <a:t>Biblical Theology - All 66 books of the Bible</a:t>
            </a:r>
            <a:endParaRPr sz="2400">
              <a:solidFill>
                <a:srgbClr val="FFFF00"/>
              </a:solidFill>
              <a:latin typeface="Arial"/>
              <a:ea typeface="Arial"/>
              <a:cs typeface="Arial"/>
              <a:sym typeface="Arial"/>
            </a:endParaRPr>
          </a:p>
          <a:p>
            <a:pPr marL="0" lvl="0" indent="0" algn="ctr" rtl="0">
              <a:lnSpc>
                <a:spcPct val="115000"/>
              </a:lnSpc>
              <a:spcBef>
                <a:spcPts val="0"/>
              </a:spcBef>
              <a:spcAft>
                <a:spcPts val="0"/>
              </a:spcAft>
              <a:buNone/>
            </a:pPr>
            <a:endParaRPr sz="1300">
              <a:solidFill>
                <a:srgbClr val="FFFF00"/>
              </a:solidFill>
              <a:latin typeface="Arial"/>
              <a:ea typeface="Arial"/>
              <a:cs typeface="Arial"/>
              <a:sym typeface="Arial"/>
            </a:endParaRPr>
          </a:p>
          <a:p>
            <a:pPr marL="0" lvl="0" indent="0" algn="ctr" rtl="0">
              <a:lnSpc>
                <a:spcPct val="115000"/>
              </a:lnSpc>
              <a:spcBef>
                <a:spcPts val="0"/>
              </a:spcBef>
              <a:spcAft>
                <a:spcPts val="0"/>
              </a:spcAft>
              <a:buNone/>
            </a:pPr>
            <a:r>
              <a:rPr lang="en" sz="2400">
                <a:solidFill>
                  <a:srgbClr val="FFFF00"/>
                </a:solidFill>
                <a:latin typeface="Arial"/>
                <a:ea typeface="Arial"/>
                <a:cs typeface="Arial"/>
                <a:sym typeface="Arial"/>
              </a:rPr>
              <a:t>Systematic Theology</a:t>
            </a:r>
            <a:endParaRPr sz="2400">
              <a:solidFill>
                <a:srgbClr val="FFFF00"/>
              </a:solidFill>
              <a:latin typeface="Arial"/>
              <a:ea typeface="Arial"/>
              <a:cs typeface="Arial"/>
              <a:sym typeface="Arial"/>
            </a:endParaRPr>
          </a:p>
          <a:p>
            <a:pPr marL="0" lvl="0" indent="0" algn="ctr" rtl="0">
              <a:lnSpc>
                <a:spcPct val="115000"/>
              </a:lnSpc>
              <a:spcBef>
                <a:spcPts val="0"/>
              </a:spcBef>
              <a:spcAft>
                <a:spcPts val="0"/>
              </a:spcAft>
              <a:buNone/>
            </a:pPr>
            <a:endParaRPr sz="1300">
              <a:solidFill>
                <a:srgbClr val="FFFF00"/>
              </a:solidFill>
              <a:latin typeface="Arial"/>
              <a:ea typeface="Arial"/>
              <a:cs typeface="Arial"/>
              <a:sym typeface="Arial"/>
            </a:endParaRPr>
          </a:p>
          <a:p>
            <a:pPr marL="0" lvl="0" indent="0" algn="ctr" rtl="0">
              <a:lnSpc>
                <a:spcPct val="115000"/>
              </a:lnSpc>
              <a:spcBef>
                <a:spcPts val="0"/>
              </a:spcBef>
              <a:spcAft>
                <a:spcPts val="0"/>
              </a:spcAft>
              <a:buNone/>
            </a:pPr>
            <a:r>
              <a:rPr lang="en" sz="2400">
                <a:solidFill>
                  <a:srgbClr val="FFFF00"/>
                </a:solidFill>
                <a:latin typeface="Arial"/>
                <a:ea typeface="Arial"/>
                <a:cs typeface="Arial"/>
                <a:sym typeface="Arial"/>
              </a:rPr>
              <a:t>Bible Survey - Comprehensive Overview of the Bible</a:t>
            </a:r>
            <a:endParaRPr sz="2400">
              <a:solidFill>
                <a:srgbClr val="FFFF00"/>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47"/>
        <p:cNvGrpSpPr/>
        <p:nvPr/>
      </p:nvGrpSpPr>
      <p:grpSpPr>
        <a:xfrm>
          <a:off x="0" y="0"/>
          <a:ext cx="0" cy="0"/>
          <a:chOff x="0" y="0"/>
          <a:chExt cx="0" cy="0"/>
        </a:xfrm>
      </p:grpSpPr>
      <p:sp>
        <p:nvSpPr>
          <p:cNvPr id="448" name="Google Shape;448;p44"/>
          <p:cNvSpPr txBox="1">
            <a:spLocks noGrp="1"/>
          </p:cNvSpPr>
          <p:nvPr>
            <p:ph type="title"/>
          </p:nvPr>
        </p:nvSpPr>
        <p:spPr>
          <a:xfrm>
            <a:off x="63750" y="1300200"/>
            <a:ext cx="90165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200"/>
              <a:t>True Grace Bible Institute Sample Courses:</a:t>
            </a:r>
            <a:endParaRPr sz="3200"/>
          </a:p>
          <a:p>
            <a:pPr marL="0" lvl="0" indent="0" algn="l" rtl="0">
              <a:spcBef>
                <a:spcPts val="0"/>
              </a:spcBef>
              <a:spcAft>
                <a:spcPts val="0"/>
              </a:spcAft>
              <a:buNone/>
            </a:pPr>
            <a:endParaRPr sz="3000"/>
          </a:p>
          <a:p>
            <a:pPr marL="0" lvl="0" indent="0" algn="ctr" rtl="0">
              <a:spcBef>
                <a:spcPts val="0"/>
              </a:spcBef>
              <a:spcAft>
                <a:spcPts val="0"/>
              </a:spcAft>
              <a:buNone/>
            </a:pPr>
            <a:endParaRPr sz="200"/>
          </a:p>
          <a:p>
            <a:pPr marL="0" lvl="0" indent="0" algn="ctr" rtl="0">
              <a:lnSpc>
                <a:spcPct val="115000"/>
              </a:lnSpc>
              <a:spcBef>
                <a:spcPts val="0"/>
              </a:spcBef>
              <a:spcAft>
                <a:spcPts val="0"/>
              </a:spcAft>
              <a:buNone/>
            </a:pPr>
            <a:r>
              <a:rPr lang="en" sz="2400">
                <a:solidFill>
                  <a:srgbClr val="FFFF00"/>
                </a:solidFill>
                <a:latin typeface="Nunito"/>
                <a:ea typeface="Nunito"/>
                <a:cs typeface="Nunito"/>
                <a:sym typeface="Nunito"/>
              </a:rPr>
              <a:t>Lead Different: </a:t>
            </a:r>
            <a:r>
              <a:rPr lang="en" sz="2400">
                <a:latin typeface="Nunito"/>
                <a:ea typeface="Nunito"/>
                <a:cs typeface="Nunito"/>
                <a:sym typeface="Nunito"/>
              </a:rPr>
              <a:t>Understanding Personalities in Leadership</a:t>
            </a:r>
            <a:endParaRPr sz="2400">
              <a:latin typeface="Nunito"/>
              <a:ea typeface="Nunito"/>
              <a:cs typeface="Nunito"/>
              <a:sym typeface="Nunito"/>
            </a:endParaRPr>
          </a:p>
          <a:p>
            <a:pPr marL="0" lvl="0" indent="0" algn="ctr" rtl="0">
              <a:lnSpc>
                <a:spcPct val="115000"/>
              </a:lnSpc>
              <a:spcBef>
                <a:spcPts val="1200"/>
              </a:spcBef>
              <a:spcAft>
                <a:spcPts val="0"/>
              </a:spcAft>
              <a:buNone/>
            </a:pPr>
            <a:r>
              <a:rPr lang="en" sz="2400">
                <a:solidFill>
                  <a:srgbClr val="FFFF00"/>
                </a:solidFill>
                <a:latin typeface="Nunito"/>
                <a:ea typeface="Nunito"/>
                <a:cs typeface="Nunito"/>
                <a:sym typeface="Nunito"/>
              </a:rPr>
              <a:t>Spirit &amp; Truth:</a:t>
            </a:r>
            <a:r>
              <a:rPr lang="en" sz="2400">
                <a:latin typeface="Nunito"/>
                <a:ea typeface="Nunito"/>
                <a:cs typeface="Nunito"/>
                <a:sym typeface="Nunito"/>
              </a:rPr>
              <a:t> Role of the Holy Spirit and Scripture</a:t>
            </a:r>
            <a:endParaRPr sz="2400">
              <a:solidFill>
                <a:srgbClr val="FFFF00"/>
              </a:solidFill>
              <a:latin typeface="Nunito"/>
              <a:ea typeface="Nunito"/>
              <a:cs typeface="Nunito"/>
              <a:sym typeface="Nunito"/>
            </a:endParaRPr>
          </a:p>
          <a:p>
            <a:pPr marL="0" lvl="0" indent="0" algn="ctr" rtl="0">
              <a:lnSpc>
                <a:spcPct val="115000"/>
              </a:lnSpc>
              <a:spcBef>
                <a:spcPts val="1200"/>
              </a:spcBef>
              <a:spcAft>
                <a:spcPts val="0"/>
              </a:spcAft>
              <a:buNone/>
            </a:pPr>
            <a:r>
              <a:rPr lang="en" sz="2400">
                <a:solidFill>
                  <a:srgbClr val="FFFF00"/>
                </a:solidFill>
                <a:latin typeface="Nunito"/>
                <a:ea typeface="Nunito"/>
                <a:cs typeface="Nunito"/>
                <a:sym typeface="Nunito"/>
              </a:rPr>
              <a:t>Sola Fide: </a:t>
            </a:r>
            <a:r>
              <a:rPr lang="en" sz="2400">
                <a:latin typeface="Nunito"/>
                <a:ea typeface="Nunito"/>
                <a:cs typeface="Nunito"/>
                <a:sym typeface="Nunito"/>
              </a:rPr>
              <a:t>Salvation is by grace alone, faith alone, Christ alone</a:t>
            </a:r>
            <a:endParaRPr sz="2400">
              <a:solidFill>
                <a:srgbClr val="FFFF00"/>
              </a:solidFill>
              <a:latin typeface="Nunito"/>
              <a:ea typeface="Nunito"/>
              <a:cs typeface="Nunito"/>
              <a:sym typeface="Nunito"/>
            </a:endParaRPr>
          </a:p>
          <a:p>
            <a:pPr marL="0" lvl="0" indent="0" algn="ctr" rtl="0">
              <a:lnSpc>
                <a:spcPct val="115000"/>
              </a:lnSpc>
              <a:spcBef>
                <a:spcPts val="1200"/>
              </a:spcBef>
              <a:spcAft>
                <a:spcPts val="0"/>
              </a:spcAft>
              <a:buNone/>
            </a:pPr>
            <a:r>
              <a:rPr lang="en" sz="2400">
                <a:solidFill>
                  <a:srgbClr val="FFFF00"/>
                </a:solidFill>
                <a:latin typeface="Nunito"/>
                <a:ea typeface="Nunito"/>
                <a:cs typeface="Nunito"/>
                <a:sym typeface="Nunito"/>
              </a:rPr>
              <a:t>Chosen but Free: </a:t>
            </a:r>
            <a:r>
              <a:rPr lang="en" sz="2400">
                <a:latin typeface="Nunito"/>
                <a:ea typeface="Nunito"/>
                <a:cs typeface="Nunito"/>
                <a:sym typeface="Nunito"/>
              </a:rPr>
              <a:t>God’s Sovereignty &amp; Man’s Free Will</a:t>
            </a:r>
            <a:endParaRPr sz="2400">
              <a:solidFill>
                <a:srgbClr val="FFFF00"/>
              </a:solidFill>
              <a:latin typeface="Nunito"/>
              <a:ea typeface="Nunito"/>
              <a:cs typeface="Nunito"/>
              <a:sym typeface="Nunito"/>
            </a:endParaRPr>
          </a:p>
          <a:p>
            <a:pPr marL="0" lvl="0" indent="0" algn="ctr" rtl="0">
              <a:lnSpc>
                <a:spcPct val="115000"/>
              </a:lnSpc>
              <a:spcBef>
                <a:spcPts val="1200"/>
              </a:spcBef>
              <a:spcAft>
                <a:spcPts val="0"/>
              </a:spcAft>
              <a:buNone/>
            </a:pPr>
            <a:r>
              <a:rPr lang="en" sz="2400">
                <a:solidFill>
                  <a:srgbClr val="FFFF00"/>
                </a:solidFill>
                <a:latin typeface="Nunito"/>
                <a:ea typeface="Nunito"/>
                <a:cs typeface="Nunito"/>
                <a:sym typeface="Nunito"/>
              </a:rPr>
              <a:t>Historical Christianity: </a:t>
            </a:r>
            <a:r>
              <a:rPr lang="en" sz="2400">
                <a:latin typeface="Nunito"/>
                <a:ea typeface="Nunito"/>
                <a:cs typeface="Nunito"/>
                <a:sym typeface="Nunito"/>
              </a:rPr>
              <a:t>Theological Fallacies &amp; Traditionalism</a:t>
            </a:r>
            <a:endParaRPr sz="2400">
              <a:latin typeface="Nunito"/>
              <a:ea typeface="Nunito"/>
              <a:cs typeface="Nunito"/>
              <a:sym typeface="Nunito"/>
            </a:endParaRPr>
          </a:p>
          <a:p>
            <a:pPr marL="0" lvl="0" indent="0" algn="ctr" rtl="0">
              <a:lnSpc>
                <a:spcPct val="115000"/>
              </a:lnSpc>
              <a:spcBef>
                <a:spcPts val="1200"/>
              </a:spcBef>
              <a:spcAft>
                <a:spcPts val="0"/>
              </a:spcAft>
              <a:buNone/>
            </a:pPr>
            <a:r>
              <a:rPr lang="en" sz="2400">
                <a:solidFill>
                  <a:srgbClr val="FFFF00"/>
                </a:solidFill>
                <a:latin typeface="Nunito"/>
                <a:ea typeface="Nunito"/>
                <a:cs typeface="Nunito"/>
                <a:sym typeface="Nunito"/>
              </a:rPr>
              <a:t>Biblical Languages &amp; Context: </a:t>
            </a:r>
            <a:r>
              <a:rPr lang="en" sz="2400">
                <a:latin typeface="Nunito"/>
                <a:ea typeface="Nunito"/>
                <a:cs typeface="Nunito"/>
                <a:sym typeface="Nunito"/>
              </a:rPr>
              <a:t>Roots of Poor Interpretation</a:t>
            </a:r>
            <a:endParaRPr sz="2400">
              <a:latin typeface="Nunito"/>
              <a:ea typeface="Nunito"/>
              <a:cs typeface="Nunito"/>
              <a:sym typeface="Nunito"/>
            </a:endParaRPr>
          </a:p>
          <a:p>
            <a:pPr marL="0" lvl="0" indent="0" algn="ctr" rtl="0">
              <a:lnSpc>
                <a:spcPct val="115000"/>
              </a:lnSpc>
              <a:spcBef>
                <a:spcPts val="1200"/>
              </a:spcBef>
              <a:spcAft>
                <a:spcPts val="0"/>
              </a:spcAft>
              <a:buNone/>
            </a:pPr>
            <a:endParaRPr sz="2200" b="0">
              <a:solidFill>
                <a:srgbClr val="FFFF00"/>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52"/>
        <p:cNvGrpSpPr/>
        <p:nvPr/>
      </p:nvGrpSpPr>
      <p:grpSpPr>
        <a:xfrm>
          <a:off x="0" y="0"/>
          <a:ext cx="0" cy="0"/>
          <a:chOff x="0" y="0"/>
          <a:chExt cx="0" cy="0"/>
        </a:xfrm>
      </p:grpSpPr>
      <p:sp>
        <p:nvSpPr>
          <p:cNvPr id="453" name="Google Shape;453;p45"/>
          <p:cNvSpPr txBox="1">
            <a:spLocks noGrp="1"/>
          </p:cNvSpPr>
          <p:nvPr>
            <p:ph type="subTitle" idx="4294967295"/>
          </p:nvPr>
        </p:nvSpPr>
        <p:spPr>
          <a:xfrm>
            <a:off x="1334175" y="487200"/>
            <a:ext cx="6555000" cy="4117200"/>
          </a:xfrm>
          <a:prstGeom prst="rect">
            <a:avLst/>
          </a:prstGeom>
        </p:spPr>
        <p:txBody>
          <a:bodyPr spcFirstLastPara="1" wrap="square" lIns="91425" tIns="91425" rIns="91425" bIns="91425" anchor="t" anchorCtr="0">
            <a:normAutofit/>
          </a:bodyPr>
          <a:lstStyle/>
          <a:p>
            <a:pPr marL="0" lvl="0" indent="0" algn="ctr" rtl="0">
              <a:lnSpc>
                <a:spcPct val="115000"/>
              </a:lnSpc>
              <a:spcBef>
                <a:spcPts val="0"/>
              </a:spcBef>
              <a:spcAft>
                <a:spcPts val="0"/>
              </a:spcAft>
              <a:buNone/>
            </a:pPr>
            <a:r>
              <a:rPr lang="en" sz="3900" b="1">
                <a:solidFill>
                  <a:srgbClr val="FFFFFF"/>
                </a:solidFill>
              </a:rPr>
              <a:t>Closing Remarks</a:t>
            </a:r>
            <a:r>
              <a:rPr lang="en" sz="1600">
                <a:solidFill>
                  <a:srgbClr val="FFFFFF"/>
                </a:solidFill>
              </a:rPr>
              <a:t> </a:t>
            </a:r>
            <a:endParaRPr sz="1600">
              <a:solidFill>
                <a:srgbClr val="FFFFFF"/>
              </a:solidFill>
            </a:endParaRPr>
          </a:p>
          <a:p>
            <a:pPr marL="0" lvl="0" indent="0" algn="ctr" rtl="0">
              <a:lnSpc>
                <a:spcPct val="115000"/>
              </a:lnSpc>
              <a:spcBef>
                <a:spcPts val="1200"/>
              </a:spcBef>
              <a:spcAft>
                <a:spcPts val="1200"/>
              </a:spcAft>
              <a:buNone/>
            </a:pPr>
            <a:endParaRPr sz="18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57"/>
        <p:cNvGrpSpPr/>
        <p:nvPr/>
      </p:nvGrpSpPr>
      <p:grpSpPr>
        <a:xfrm>
          <a:off x="0" y="0"/>
          <a:ext cx="0" cy="0"/>
          <a:chOff x="0" y="0"/>
          <a:chExt cx="0" cy="0"/>
        </a:xfrm>
      </p:grpSpPr>
      <p:sp>
        <p:nvSpPr>
          <p:cNvPr id="458" name="Google Shape;458;p46"/>
          <p:cNvSpPr txBox="1">
            <a:spLocks noGrp="1"/>
          </p:cNvSpPr>
          <p:nvPr>
            <p:ph type="subTitle" idx="4294967295"/>
          </p:nvPr>
        </p:nvSpPr>
        <p:spPr>
          <a:xfrm>
            <a:off x="1334175" y="487200"/>
            <a:ext cx="6555000" cy="4117200"/>
          </a:xfrm>
          <a:prstGeom prst="rect">
            <a:avLst/>
          </a:prstGeom>
        </p:spPr>
        <p:txBody>
          <a:bodyPr spcFirstLastPara="1" wrap="square" lIns="91425" tIns="91425" rIns="91425" bIns="91425" anchor="t" anchorCtr="0">
            <a:normAutofit/>
          </a:bodyPr>
          <a:lstStyle/>
          <a:p>
            <a:pPr marL="0" lvl="0" indent="0" algn="ctr" rtl="0">
              <a:lnSpc>
                <a:spcPct val="115000"/>
              </a:lnSpc>
              <a:spcBef>
                <a:spcPts val="0"/>
              </a:spcBef>
              <a:spcAft>
                <a:spcPts val="0"/>
              </a:spcAft>
              <a:buNone/>
            </a:pPr>
            <a:r>
              <a:rPr lang="en" sz="3900" b="1">
                <a:solidFill>
                  <a:srgbClr val="FFFFFF"/>
                </a:solidFill>
              </a:rPr>
              <a:t>END</a:t>
            </a:r>
            <a:r>
              <a:rPr lang="en" sz="1600">
                <a:solidFill>
                  <a:srgbClr val="FFFFFF"/>
                </a:solidFill>
              </a:rPr>
              <a:t> </a:t>
            </a:r>
            <a:endParaRPr sz="1600">
              <a:solidFill>
                <a:srgbClr val="FFFFFF"/>
              </a:solidFill>
            </a:endParaRPr>
          </a:p>
          <a:p>
            <a:pPr marL="0" lvl="0" indent="0" algn="ctr" rtl="0">
              <a:lnSpc>
                <a:spcPct val="115000"/>
              </a:lnSpc>
              <a:spcBef>
                <a:spcPts val="1200"/>
              </a:spcBef>
              <a:spcAft>
                <a:spcPts val="1200"/>
              </a:spcAft>
              <a:buNone/>
            </a:pPr>
            <a:endParaRPr sz="18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62"/>
        <p:cNvGrpSpPr/>
        <p:nvPr/>
      </p:nvGrpSpPr>
      <p:grpSpPr>
        <a:xfrm>
          <a:off x="0" y="0"/>
          <a:ext cx="0" cy="0"/>
          <a:chOff x="0" y="0"/>
          <a:chExt cx="0" cy="0"/>
        </a:xfrm>
      </p:grpSpPr>
      <p:sp>
        <p:nvSpPr>
          <p:cNvPr id="463" name="Google Shape;463;p47"/>
          <p:cNvSpPr txBox="1">
            <a:spLocks noGrp="1"/>
          </p:cNvSpPr>
          <p:nvPr>
            <p:ph type="title"/>
          </p:nvPr>
        </p:nvSpPr>
        <p:spPr>
          <a:xfrm>
            <a:off x="198750" y="52625"/>
            <a:ext cx="8560800" cy="6972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SzPts val="990"/>
              <a:buNone/>
            </a:pPr>
            <a:r>
              <a:rPr lang="en" sz="3040"/>
              <a:t>In-Progress Training Modules</a:t>
            </a:r>
            <a:endParaRPr sz="3040"/>
          </a:p>
        </p:txBody>
      </p:sp>
      <p:sp>
        <p:nvSpPr>
          <p:cNvPr id="464" name="Google Shape;464;p47"/>
          <p:cNvSpPr txBox="1">
            <a:spLocks noGrp="1"/>
          </p:cNvSpPr>
          <p:nvPr>
            <p:ph type="subTitle" idx="4294967295"/>
          </p:nvPr>
        </p:nvSpPr>
        <p:spPr>
          <a:xfrm>
            <a:off x="66000" y="872025"/>
            <a:ext cx="8880900" cy="5073900"/>
          </a:xfrm>
          <a:prstGeom prst="rect">
            <a:avLst/>
          </a:prstGeom>
        </p:spPr>
        <p:txBody>
          <a:bodyPr spcFirstLastPara="1" wrap="square" lIns="91425" tIns="91425" rIns="91425" bIns="91425" anchor="t" anchorCtr="0">
            <a:normAutofit fontScale="62500"/>
          </a:bodyPr>
          <a:lstStyle/>
          <a:p>
            <a:pPr marL="0" lvl="0" indent="0" algn="l" rtl="0">
              <a:spcBef>
                <a:spcPts val="0"/>
              </a:spcBef>
              <a:spcAft>
                <a:spcPts val="0"/>
              </a:spcAft>
              <a:buNone/>
            </a:pPr>
            <a:r>
              <a:rPr lang="en" sz="4520" b="1">
                <a:solidFill>
                  <a:srgbClr val="FFFF00"/>
                </a:solidFill>
              </a:rPr>
              <a:t>Lead Different</a:t>
            </a:r>
            <a:r>
              <a:rPr lang="en" sz="5000" b="1">
                <a:solidFill>
                  <a:srgbClr val="FFFF00"/>
                </a:solidFill>
              </a:rPr>
              <a:t> </a:t>
            </a:r>
            <a:r>
              <a:rPr lang="en" sz="3559" b="1">
                <a:solidFill>
                  <a:schemeClr val="lt1"/>
                </a:solidFill>
              </a:rPr>
              <a:t>(Understanding Personalities in Leadership)</a:t>
            </a:r>
            <a:endParaRPr sz="3559" b="1">
              <a:solidFill>
                <a:schemeClr val="lt1"/>
              </a:solidFill>
            </a:endParaRPr>
          </a:p>
          <a:p>
            <a:pPr marL="0" lvl="0" indent="0" algn="l" rtl="0">
              <a:spcBef>
                <a:spcPts val="1200"/>
              </a:spcBef>
              <a:spcAft>
                <a:spcPts val="0"/>
              </a:spcAft>
              <a:buNone/>
            </a:pPr>
            <a:r>
              <a:rPr lang="en" sz="4400" b="1">
                <a:solidFill>
                  <a:srgbClr val="FFFF00"/>
                </a:solidFill>
              </a:rPr>
              <a:t>Spirit &amp; Truth</a:t>
            </a:r>
            <a:r>
              <a:rPr lang="en" sz="5000" b="1">
                <a:solidFill>
                  <a:srgbClr val="FFFF00"/>
                </a:solidFill>
              </a:rPr>
              <a:t> </a:t>
            </a:r>
            <a:r>
              <a:rPr lang="en" sz="3540" b="1">
                <a:solidFill>
                  <a:schemeClr val="lt1"/>
                </a:solidFill>
              </a:rPr>
              <a:t>(The Role of the Holy Spirit &amp; Scripture)</a:t>
            </a:r>
            <a:endParaRPr sz="3540" b="1">
              <a:solidFill>
                <a:schemeClr val="lt1"/>
              </a:solidFill>
            </a:endParaRPr>
          </a:p>
          <a:p>
            <a:pPr marL="0" lvl="0" indent="0" algn="l" rtl="0">
              <a:spcBef>
                <a:spcPts val="1200"/>
              </a:spcBef>
              <a:spcAft>
                <a:spcPts val="0"/>
              </a:spcAft>
              <a:buNone/>
            </a:pPr>
            <a:r>
              <a:rPr lang="en" sz="4400" b="1">
                <a:solidFill>
                  <a:srgbClr val="FFFF00"/>
                </a:solidFill>
              </a:rPr>
              <a:t>Sola Fide</a:t>
            </a:r>
            <a:r>
              <a:rPr lang="en" sz="5073" b="1">
                <a:solidFill>
                  <a:srgbClr val="FFFF00"/>
                </a:solidFill>
              </a:rPr>
              <a:t> </a:t>
            </a:r>
            <a:r>
              <a:rPr lang="en" sz="3220" b="1">
                <a:solidFill>
                  <a:schemeClr val="lt1"/>
                </a:solidFill>
              </a:rPr>
              <a:t>(Saved by grace alone through faith alone in Christ alone)</a:t>
            </a:r>
            <a:endParaRPr sz="3220" b="1">
              <a:solidFill>
                <a:schemeClr val="lt1"/>
              </a:solidFill>
            </a:endParaRPr>
          </a:p>
          <a:p>
            <a:pPr marL="0" lvl="0" indent="0" algn="l" rtl="0">
              <a:spcBef>
                <a:spcPts val="1200"/>
              </a:spcBef>
              <a:spcAft>
                <a:spcPts val="0"/>
              </a:spcAft>
              <a:buNone/>
            </a:pPr>
            <a:r>
              <a:rPr lang="en" sz="4551" b="1">
                <a:solidFill>
                  <a:srgbClr val="FFFF00"/>
                </a:solidFill>
              </a:rPr>
              <a:t>Chosen but Free</a:t>
            </a:r>
            <a:r>
              <a:rPr lang="en" sz="4231" b="1">
                <a:solidFill>
                  <a:srgbClr val="FFFF00"/>
                </a:solidFill>
              </a:rPr>
              <a:t> </a:t>
            </a:r>
            <a:r>
              <a:rPr lang="en" sz="3220" b="1">
                <a:solidFill>
                  <a:schemeClr val="lt1"/>
                </a:solidFill>
              </a:rPr>
              <a:t>(Balancing God’s Sovereignty &amp; Man’s Free-will)</a:t>
            </a:r>
            <a:endParaRPr sz="3220" b="1">
              <a:solidFill>
                <a:schemeClr val="lt1"/>
              </a:solidFill>
            </a:endParaRPr>
          </a:p>
          <a:p>
            <a:pPr marL="0" lvl="0" indent="0" algn="l" rtl="0">
              <a:spcBef>
                <a:spcPts val="1200"/>
              </a:spcBef>
              <a:spcAft>
                <a:spcPts val="0"/>
              </a:spcAft>
              <a:buNone/>
            </a:pPr>
            <a:r>
              <a:rPr lang="en" sz="4551" b="1">
                <a:solidFill>
                  <a:srgbClr val="FFFF00"/>
                </a:solidFill>
              </a:rPr>
              <a:t>Historical Christianity </a:t>
            </a:r>
            <a:r>
              <a:rPr lang="en" sz="3380" b="1">
                <a:solidFill>
                  <a:schemeClr val="lt1"/>
                </a:solidFill>
              </a:rPr>
              <a:t>(Theological Fallacies &amp; Traditionalism)</a:t>
            </a:r>
            <a:endParaRPr sz="3380" b="1">
              <a:solidFill>
                <a:schemeClr val="lt1"/>
              </a:solidFill>
            </a:endParaRPr>
          </a:p>
          <a:p>
            <a:pPr marL="0" lvl="0" indent="0" algn="l" rtl="0">
              <a:spcBef>
                <a:spcPts val="1200"/>
              </a:spcBef>
              <a:spcAft>
                <a:spcPts val="1200"/>
              </a:spcAft>
              <a:buNone/>
            </a:pPr>
            <a:r>
              <a:rPr lang="en" sz="4551" b="1">
                <a:solidFill>
                  <a:srgbClr val="FFFF00"/>
                </a:solidFill>
              </a:rPr>
              <a:t>Biblical Languages &amp; Context</a:t>
            </a:r>
            <a:r>
              <a:rPr lang="en" sz="4071" b="1">
                <a:solidFill>
                  <a:srgbClr val="FFFF00"/>
                </a:solidFill>
              </a:rPr>
              <a:t> </a:t>
            </a:r>
            <a:r>
              <a:rPr lang="en" sz="3220" b="1">
                <a:solidFill>
                  <a:schemeClr val="lt1"/>
                </a:solidFill>
              </a:rPr>
              <a:t>( Roots of Poor Interpretation)</a:t>
            </a:r>
            <a:endParaRPr sz="3220" b="1">
              <a:solidFill>
                <a:schemeClr val="lt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68"/>
        <p:cNvGrpSpPr/>
        <p:nvPr/>
      </p:nvGrpSpPr>
      <p:grpSpPr>
        <a:xfrm>
          <a:off x="0" y="0"/>
          <a:ext cx="0" cy="0"/>
          <a:chOff x="0" y="0"/>
          <a:chExt cx="0" cy="0"/>
        </a:xfrm>
      </p:grpSpPr>
      <p:sp>
        <p:nvSpPr>
          <p:cNvPr id="469" name="Google Shape;469;p48"/>
          <p:cNvSpPr txBox="1">
            <a:spLocks noGrp="1"/>
          </p:cNvSpPr>
          <p:nvPr>
            <p:ph type="title"/>
          </p:nvPr>
        </p:nvSpPr>
        <p:spPr>
          <a:xfrm>
            <a:off x="63750" y="0"/>
            <a:ext cx="9016500" cy="138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200"/>
              <a:t>True Grace Bible Institute </a:t>
            </a:r>
            <a:endParaRPr sz="3200"/>
          </a:p>
          <a:p>
            <a:pPr marL="0" lvl="0" indent="0" algn="ctr" rtl="0">
              <a:spcBef>
                <a:spcPts val="0"/>
              </a:spcBef>
              <a:spcAft>
                <a:spcPts val="0"/>
              </a:spcAft>
              <a:buNone/>
            </a:pPr>
            <a:r>
              <a:rPr lang="en" sz="3200"/>
              <a:t>Sample Courses</a:t>
            </a:r>
            <a:endParaRPr sz="2200" b="0">
              <a:solidFill>
                <a:srgbClr val="FFFF00"/>
              </a:solidFill>
              <a:latin typeface="Arial"/>
              <a:ea typeface="Arial"/>
              <a:cs typeface="Arial"/>
              <a:sym typeface="Arial"/>
            </a:endParaRPr>
          </a:p>
        </p:txBody>
      </p:sp>
      <p:sp>
        <p:nvSpPr>
          <p:cNvPr id="470" name="Google Shape;470;p48"/>
          <p:cNvSpPr txBox="1"/>
          <p:nvPr/>
        </p:nvSpPr>
        <p:spPr>
          <a:xfrm>
            <a:off x="5572125" y="1538725"/>
            <a:ext cx="3000000" cy="3266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200"/>
              </a:spcBef>
              <a:spcAft>
                <a:spcPts val="0"/>
              </a:spcAft>
              <a:buNone/>
            </a:pPr>
            <a:r>
              <a:rPr lang="en" sz="2400">
                <a:solidFill>
                  <a:srgbClr val="FFFF00"/>
                </a:solidFill>
              </a:rPr>
              <a:t>New Testament Biblical Studies: </a:t>
            </a:r>
            <a:endParaRPr sz="2000">
              <a:solidFill>
                <a:srgbClr val="FFFF00"/>
              </a:solidFill>
            </a:endParaRPr>
          </a:p>
          <a:p>
            <a:pPr marL="457200" lvl="0" indent="-355600" algn="l" rtl="0">
              <a:lnSpc>
                <a:spcPct val="115000"/>
              </a:lnSpc>
              <a:spcBef>
                <a:spcPts val="1200"/>
              </a:spcBef>
              <a:spcAft>
                <a:spcPts val="0"/>
              </a:spcAft>
              <a:buClr>
                <a:schemeClr val="lt1"/>
              </a:buClr>
              <a:buSzPts val="2000"/>
              <a:buChar char="●"/>
            </a:pPr>
            <a:r>
              <a:rPr lang="en" sz="2000">
                <a:solidFill>
                  <a:schemeClr val="lt1"/>
                </a:solidFill>
              </a:rPr>
              <a:t>The Gospels / Acts</a:t>
            </a:r>
            <a:endParaRPr sz="2000">
              <a:solidFill>
                <a:schemeClr val="lt1"/>
              </a:solidFill>
            </a:endParaRPr>
          </a:p>
          <a:p>
            <a:pPr marL="457200" lvl="0" indent="-355600" algn="l" rtl="0">
              <a:lnSpc>
                <a:spcPct val="115000"/>
              </a:lnSpc>
              <a:spcBef>
                <a:spcPts val="0"/>
              </a:spcBef>
              <a:spcAft>
                <a:spcPts val="0"/>
              </a:spcAft>
              <a:buClr>
                <a:schemeClr val="lt1"/>
              </a:buClr>
              <a:buSzPts val="2000"/>
              <a:buChar char="●"/>
            </a:pPr>
            <a:r>
              <a:rPr lang="en" sz="2000">
                <a:solidFill>
                  <a:schemeClr val="lt1"/>
                </a:solidFill>
              </a:rPr>
              <a:t>Pauline Literature </a:t>
            </a:r>
            <a:endParaRPr sz="2000">
              <a:solidFill>
                <a:schemeClr val="lt1"/>
              </a:solidFill>
            </a:endParaRPr>
          </a:p>
          <a:p>
            <a:pPr marL="457200" lvl="0" indent="-355600" algn="l" rtl="0">
              <a:lnSpc>
                <a:spcPct val="115000"/>
              </a:lnSpc>
              <a:spcBef>
                <a:spcPts val="0"/>
              </a:spcBef>
              <a:spcAft>
                <a:spcPts val="0"/>
              </a:spcAft>
              <a:buClr>
                <a:schemeClr val="lt1"/>
              </a:buClr>
              <a:buSzPts val="2000"/>
              <a:buChar char="●"/>
            </a:pPr>
            <a:r>
              <a:rPr lang="en" sz="2000">
                <a:solidFill>
                  <a:schemeClr val="lt1"/>
                </a:solidFill>
              </a:rPr>
              <a:t>The Pastoral Epistles </a:t>
            </a:r>
            <a:endParaRPr sz="2000">
              <a:solidFill>
                <a:schemeClr val="lt1"/>
              </a:solidFill>
            </a:endParaRPr>
          </a:p>
          <a:p>
            <a:pPr marL="457200" lvl="0" indent="-355600" algn="l" rtl="0">
              <a:lnSpc>
                <a:spcPct val="115000"/>
              </a:lnSpc>
              <a:spcBef>
                <a:spcPts val="0"/>
              </a:spcBef>
              <a:spcAft>
                <a:spcPts val="0"/>
              </a:spcAft>
              <a:buClr>
                <a:schemeClr val="lt1"/>
              </a:buClr>
              <a:buSzPts val="2000"/>
              <a:buChar char="●"/>
            </a:pPr>
            <a:r>
              <a:rPr lang="en" sz="2000">
                <a:solidFill>
                  <a:schemeClr val="lt1"/>
                </a:solidFill>
              </a:rPr>
              <a:t>Hebrews - Jude</a:t>
            </a:r>
            <a:endParaRPr sz="2000">
              <a:solidFill>
                <a:schemeClr val="lt1"/>
              </a:solidFill>
            </a:endParaRPr>
          </a:p>
          <a:p>
            <a:pPr marL="457200" lvl="0" indent="-355600" algn="l" rtl="0">
              <a:lnSpc>
                <a:spcPct val="115000"/>
              </a:lnSpc>
              <a:spcBef>
                <a:spcPts val="0"/>
              </a:spcBef>
              <a:spcAft>
                <a:spcPts val="0"/>
              </a:spcAft>
              <a:buClr>
                <a:schemeClr val="lt1"/>
              </a:buClr>
              <a:buSzPts val="2000"/>
              <a:buChar char="●"/>
            </a:pPr>
            <a:r>
              <a:rPr lang="en" sz="2000">
                <a:solidFill>
                  <a:schemeClr val="lt1"/>
                </a:solidFill>
              </a:rPr>
              <a:t>Revelation </a:t>
            </a:r>
            <a:endParaRPr>
              <a:solidFill>
                <a:schemeClr val="lt1"/>
              </a:solidFill>
            </a:endParaRPr>
          </a:p>
        </p:txBody>
      </p:sp>
      <p:sp>
        <p:nvSpPr>
          <p:cNvPr id="471" name="Google Shape;471;p48"/>
          <p:cNvSpPr txBox="1"/>
          <p:nvPr/>
        </p:nvSpPr>
        <p:spPr>
          <a:xfrm>
            <a:off x="553075" y="1538725"/>
            <a:ext cx="3000000" cy="2912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2400">
                <a:solidFill>
                  <a:srgbClr val="FFFF00"/>
                </a:solidFill>
              </a:rPr>
              <a:t>Old Testament Biblical Studies: </a:t>
            </a:r>
            <a:endParaRPr sz="2400">
              <a:solidFill>
                <a:srgbClr val="FFFF00"/>
              </a:solidFill>
            </a:endParaRPr>
          </a:p>
          <a:p>
            <a:pPr marL="457200" lvl="0" indent="-355600" algn="l" rtl="0">
              <a:lnSpc>
                <a:spcPct val="115000"/>
              </a:lnSpc>
              <a:spcBef>
                <a:spcPts val="1200"/>
              </a:spcBef>
              <a:spcAft>
                <a:spcPts val="0"/>
              </a:spcAft>
              <a:buClr>
                <a:schemeClr val="lt1"/>
              </a:buClr>
              <a:buSzPts val="2000"/>
              <a:buChar char="●"/>
            </a:pPr>
            <a:r>
              <a:rPr lang="en" sz="2000">
                <a:solidFill>
                  <a:schemeClr val="lt1"/>
                </a:solidFill>
              </a:rPr>
              <a:t>The Pentateuch </a:t>
            </a:r>
            <a:endParaRPr sz="2000">
              <a:solidFill>
                <a:schemeClr val="lt1"/>
              </a:solidFill>
            </a:endParaRPr>
          </a:p>
          <a:p>
            <a:pPr marL="457200" lvl="0" indent="-355600" algn="l" rtl="0">
              <a:lnSpc>
                <a:spcPct val="115000"/>
              </a:lnSpc>
              <a:spcBef>
                <a:spcPts val="0"/>
              </a:spcBef>
              <a:spcAft>
                <a:spcPts val="0"/>
              </a:spcAft>
              <a:buClr>
                <a:schemeClr val="lt1"/>
              </a:buClr>
              <a:buSzPts val="2000"/>
              <a:buChar char="●"/>
            </a:pPr>
            <a:r>
              <a:rPr lang="en" sz="2000">
                <a:solidFill>
                  <a:schemeClr val="lt1"/>
                </a:solidFill>
              </a:rPr>
              <a:t>OT Historical Books</a:t>
            </a:r>
            <a:endParaRPr sz="2000">
              <a:solidFill>
                <a:schemeClr val="lt1"/>
              </a:solidFill>
            </a:endParaRPr>
          </a:p>
          <a:p>
            <a:pPr marL="457200" lvl="0" indent="-355600" algn="l" rtl="0">
              <a:lnSpc>
                <a:spcPct val="115000"/>
              </a:lnSpc>
              <a:spcBef>
                <a:spcPts val="0"/>
              </a:spcBef>
              <a:spcAft>
                <a:spcPts val="0"/>
              </a:spcAft>
              <a:buClr>
                <a:schemeClr val="lt1"/>
              </a:buClr>
              <a:buSzPts val="2000"/>
              <a:buChar char="●"/>
            </a:pPr>
            <a:r>
              <a:rPr lang="en" sz="2000">
                <a:solidFill>
                  <a:schemeClr val="lt1"/>
                </a:solidFill>
              </a:rPr>
              <a:t>Wisdom Literature </a:t>
            </a:r>
            <a:endParaRPr sz="2000">
              <a:solidFill>
                <a:schemeClr val="lt1"/>
              </a:solidFill>
            </a:endParaRPr>
          </a:p>
          <a:p>
            <a:pPr marL="457200" lvl="0" indent="-355600" algn="l" rtl="0">
              <a:lnSpc>
                <a:spcPct val="115000"/>
              </a:lnSpc>
              <a:spcBef>
                <a:spcPts val="0"/>
              </a:spcBef>
              <a:spcAft>
                <a:spcPts val="0"/>
              </a:spcAft>
              <a:buClr>
                <a:schemeClr val="lt1"/>
              </a:buClr>
              <a:buSzPts val="2000"/>
              <a:buChar char="●"/>
            </a:pPr>
            <a:r>
              <a:rPr lang="en" sz="2000">
                <a:solidFill>
                  <a:schemeClr val="lt1"/>
                </a:solidFill>
              </a:rPr>
              <a:t>Major Prophets</a:t>
            </a:r>
            <a:endParaRPr sz="2000">
              <a:solidFill>
                <a:schemeClr val="lt1"/>
              </a:solidFill>
            </a:endParaRPr>
          </a:p>
          <a:p>
            <a:pPr marL="457200" lvl="0" indent="-355600" algn="l" rtl="0">
              <a:lnSpc>
                <a:spcPct val="115000"/>
              </a:lnSpc>
              <a:spcBef>
                <a:spcPts val="0"/>
              </a:spcBef>
              <a:spcAft>
                <a:spcPts val="0"/>
              </a:spcAft>
              <a:buClr>
                <a:schemeClr val="lt1"/>
              </a:buClr>
              <a:buSzPts val="2000"/>
              <a:buChar char="●"/>
            </a:pPr>
            <a:r>
              <a:rPr lang="en" sz="2000">
                <a:solidFill>
                  <a:schemeClr val="lt1"/>
                </a:solidFill>
              </a:rPr>
              <a:t>Minor Prophets </a:t>
            </a:r>
            <a:endParaRPr>
              <a:solidFill>
                <a:schemeClr val="lt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75"/>
        <p:cNvGrpSpPr/>
        <p:nvPr/>
      </p:nvGrpSpPr>
      <p:grpSpPr>
        <a:xfrm>
          <a:off x="0" y="0"/>
          <a:ext cx="0" cy="0"/>
          <a:chOff x="0" y="0"/>
          <a:chExt cx="0" cy="0"/>
        </a:xfrm>
      </p:grpSpPr>
      <p:sp>
        <p:nvSpPr>
          <p:cNvPr id="476" name="Google Shape;476;p49"/>
          <p:cNvSpPr txBox="1">
            <a:spLocks noGrp="1"/>
          </p:cNvSpPr>
          <p:nvPr>
            <p:ph type="title"/>
          </p:nvPr>
        </p:nvSpPr>
        <p:spPr>
          <a:xfrm>
            <a:off x="63750" y="220925"/>
            <a:ext cx="9016500" cy="91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200"/>
              <a:t>True Grace Bible Institute </a:t>
            </a:r>
            <a:endParaRPr sz="3200"/>
          </a:p>
          <a:p>
            <a:pPr marL="0" lvl="0" indent="0" algn="ctr" rtl="0">
              <a:spcBef>
                <a:spcPts val="0"/>
              </a:spcBef>
              <a:spcAft>
                <a:spcPts val="0"/>
              </a:spcAft>
              <a:buNone/>
            </a:pPr>
            <a:r>
              <a:rPr lang="en" sz="3200"/>
              <a:t>Sample Courses</a:t>
            </a:r>
            <a:endParaRPr sz="2700" b="0">
              <a:solidFill>
                <a:srgbClr val="FFFF00"/>
              </a:solidFill>
              <a:latin typeface="Arial"/>
              <a:ea typeface="Arial"/>
              <a:cs typeface="Arial"/>
              <a:sym typeface="Arial"/>
            </a:endParaRPr>
          </a:p>
        </p:txBody>
      </p:sp>
      <p:sp>
        <p:nvSpPr>
          <p:cNvPr id="477" name="Google Shape;477;p49"/>
          <p:cNvSpPr txBox="1"/>
          <p:nvPr/>
        </p:nvSpPr>
        <p:spPr>
          <a:xfrm>
            <a:off x="4977550" y="2160025"/>
            <a:ext cx="3000000" cy="1908600"/>
          </a:xfrm>
          <a:prstGeom prst="rect">
            <a:avLst/>
          </a:prstGeom>
          <a:noFill/>
          <a:ln>
            <a:noFill/>
          </a:ln>
        </p:spPr>
        <p:txBody>
          <a:bodyPr spcFirstLastPara="1" wrap="square" lIns="91425" tIns="91425" rIns="91425" bIns="91425" anchor="t" anchorCtr="0">
            <a:spAutoFit/>
          </a:bodyPr>
          <a:lstStyle/>
          <a:p>
            <a:pPr marL="457200" lvl="0" indent="-355600" algn="l" rtl="0">
              <a:lnSpc>
                <a:spcPct val="115000"/>
              </a:lnSpc>
              <a:spcBef>
                <a:spcPts val="1200"/>
              </a:spcBef>
              <a:spcAft>
                <a:spcPts val="0"/>
              </a:spcAft>
              <a:buClr>
                <a:schemeClr val="lt1"/>
              </a:buClr>
              <a:buSzPts val="2000"/>
              <a:buChar char="●"/>
            </a:pPr>
            <a:r>
              <a:rPr lang="en" sz="2000">
                <a:solidFill>
                  <a:schemeClr val="lt1"/>
                </a:solidFill>
              </a:rPr>
              <a:t>Anthropology</a:t>
            </a:r>
            <a:endParaRPr sz="2000">
              <a:solidFill>
                <a:schemeClr val="lt1"/>
              </a:solidFill>
            </a:endParaRPr>
          </a:p>
          <a:p>
            <a:pPr marL="457200" lvl="0" indent="-355600" algn="l" rtl="0">
              <a:lnSpc>
                <a:spcPct val="115000"/>
              </a:lnSpc>
              <a:spcBef>
                <a:spcPts val="0"/>
              </a:spcBef>
              <a:spcAft>
                <a:spcPts val="0"/>
              </a:spcAft>
              <a:buClr>
                <a:schemeClr val="lt1"/>
              </a:buClr>
              <a:buSzPts val="2000"/>
              <a:buChar char="●"/>
            </a:pPr>
            <a:r>
              <a:rPr lang="en" sz="2000">
                <a:solidFill>
                  <a:schemeClr val="lt1"/>
                </a:solidFill>
              </a:rPr>
              <a:t>Ecclesiology</a:t>
            </a:r>
            <a:endParaRPr sz="2000">
              <a:solidFill>
                <a:schemeClr val="lt1"/>
              </a:solidFill>
            </a:endParaRPr>
          </a:p>
          <a:p>
            <a:pPr marL="457200" lvl="0" indent="-355600" algn="l" rtl="0">
              <a:lnSpc>
                <a:spcPct val="115000"/>
              </a:lnSpc>
              <a:spcBef>
                <a:spcPts val="0"/>
              </a:spcBef>
              <a:spcAft>
                <a:spcPts val="0"/>
              </a:spcAft>
              <a:buClr>
                <a:schemeClr val="lt1"/>
              </a:buClr>
              <a:buSzPts val="2000"/>
              <a:buChar char="●"/>
            </a:pPr>
            <a:r>
              <a:rPr lang="en" sz="2000">
                <a:solidFill>
                  <a:schemeClr val="lt1"/>
                </a:solidFill>
              </a:rPr>
              <a:t>Angelology</a:t>
            </a:r>
            <a:endParaRPr sz="2000">
              <a:solidFill>
                <a:schemeClr val="lt1"/>
              </a:solidFill>
            </a:endParaRPr>
          </a:p>
          <a:p>
            <a:pPr marL="457200" lvl="0" indent="-355600" algn="l" rtl="0">
              <a:lnSpc>
                <a:spcPct val="115000"/>
              </a:lnSpc>
              <a:spcBef>
                <a:spcPts val="0"/>
              </a:spcBef>
              <a:spcAft>
                <a:spcPts val="0"/>
              </a:spcAft>
              <a:buClr>
                <a:schemeClr val="lt1"/>
              </a:buClr>
              <a:buSzPts val="2000"/>
              <a:buChar char="●"/>
            </a:pPr>
            <a:r>
              <a:rPr lang="en" sz="2000">
                <a:solidFill>
                  <a:schemeClr val="lt1"/>
                </a:solidFill>
              </a:rPr>
              <a:t>Eschatology </a:t>
            </a:r>
            <a:endParaRPr sz="2000">
              <a:solidFill>
                <a:schemeClr val="lt1"/>
              </a:solidFill>
            </a:endParaRPr>
          </a:p>
          <a:p>
            <a:pPr marL="457200" lvl="0" indent="-355600" algn="l" rtl="0">
              <a:lnSpc>
                <a:spcPct val="115000"/>
              </a:lnSpc>
              <a:spcBef>
                <a:spcPts val="0"/>
              </a:spcBef>
              <a:spcAft>
                <a:spcPts val="0"/>
              </a:spcAft>
              <a:buClr>
                <a:schemeClr val="lt1"/>
              </a:buClr>
              <a:buSzPts val="2000"/>
              <a:buChar char="●"/>
            </a:pPr>
            <a:r>
              <a:rPr lang="en" sz="2000">
                <a:solidFill>
                  <a:schemeClr val="lt1"/>
                </a:solidFill>
              </a:rPr>
              <a:t>More</a:t>
            </a:r>
            <a:endParaRPr sz="2000">
              <a:solidFill>
                <a:schemeClr val="lt1"/>
              </a:solidFill>
            </a:endParaRPr>
          </a:p>
        </p:txBody>
      </p:sp>
      <p:sp>
        <p:nvSpPr>
          <p:cNvPr id="478" name="Google Shape;478;p49"/>
          <p:cNvSpPr txBox="1"/>
          <p:nvPr/>
        </p:nvSpPr>
        <p:spPr>
          <a:xfrm>
            <a:off x="582575" y="1469050"/>
            <a:ext cx="3772500" cy="29829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2400">
                <a:solidFill>
                  <a:srgbClr val="FFFF00"/>
                </a:solidFill>
              </a:rPr>
              <a:t>Systematic Theology:</a:t>
            </a:r>
            <a:endParaRPr sz="2400">
              <a:solidFill>
                <a:srgbClr val="FFFF00"/>
              </a:solidFill>
            </a:endParaRPr>
          </a:p>
          <a:p>
            <a:pPr marL="0" lvl="0" indent="0" algn="l" rtl="0">
              <a:lnSpc>
                <a:spcPct val="115000"/>
              </a:lnSpc>
              <a:spcBef>
                <a:spcPts val="0"/>
              </a:spcBef>
              <a:spcAft>
                <a:spcPts val="0"/>
              </a:spcAft>
              <a:buNone/>
            </a:pPr>
            <a:endParaRPr sz="800">
              <a:solidFill>
                <a:srgbClr val="FFFF00"/>
              </a:solidFill>
            </a:endParaRPr>
          </a:p>
          <a:p>
            <a:pPr marL="457200" lvl="0" indent="-355600" algn="l" rtl="0">
              <a:lnSpc>
                <a:spcPct val="115000"/>
              </a:lnSpc>
              <a:spcBef>
                <a:spcPts val="1200"/>
              </a:spcBef>
              <a:spcAft>
                <a:spcPts val="0"/>
              </a:spcAft>
              <a:buClr>
                <a:schemeClr val="lt1"/>
              </a:buClr>
              <a:buSzPts val="2000"/>
              <a:buChar char="●"/>
            </a:pPr>
            <a:r>
              <a:rPr lang="en" sz="2000">
                <a:solidFill>
                  <a:schemeClr val="lt1"/>
                </a:solidFill>
              </a:rPr>
              <a:t>Theology Proper / Attributes of God</a:t>
            </a:r>
            <a:endParaRPr sz="2000">
              <a:solidFill>
                <a:schemeClr val="lt1"/>
              </a:solidFill>
            </a:endParaRPr>
          </a:p>
          <a:p>
            <a:pPr marL="457200" lvl="0" indent="-355600" algn="l" rtl="0">
              <a:lnSpc>
                <a:spcPct val="115000"/>
              </a:lnSpc>
              <a:spcBef>
                <a:spcPts val="0"/>
              </a:spcBef>
              <a:spcAft>
                <a:spcPts val="0"/>
              </a:spcAft>
              <a:buClr>
                <a:schemeClr val="lt1"/>
              </a:buClr>
              <a:buSzPts val="2000"/>
              <a:buChar char="●"/>
            </a:pPr>
            <a:r>
              <a:rPr lang="en" sz="2000">
                <a:solidFill>
                  <a:schemeClr val="lt1"/>
                </a:solidFill>
              </a:rPr>
              <a:t>Bibliology</a:t>
            </a:r>
            <a:endParaRPr sz="2000">
              <a:solidFill>
                <a:schemeClr val="lt1"/>
              </a:solidFill>
            </a:endParaRPr>
          </a:p>
          <a:p>
            <a:pPr marL="457200" lvl="0" indent="-355600" algn="l" rtl="0">
              <a:lnSpc>
                <a:spcPct val="115000"/>
              </a:lnSpc>
              <a:spcBef>
                <a:spcPts val="0"/>
              </a:spcBef>
              <a:spcAft>
                <a:spcPts val="0"/>
              </a:spcAft>
              <a:buClr>
                <a:schemeClr val="lt1"/>
              </a:buClr>
              <a:buSzPts val="2000"/>
              <a:buChar char="●"/>
            </a:pPr>
            <a:r>
              <a:rPr lang="en" sz="2000">
                <a:solidFill>
                  <a:schemeClr val="lt1"/>
                </a:solidFill>
              </a:rPr>
              <a:t>Soteriology</a:t>
            </a:r>
            <a:endParaRPr sz="2000">
              <a:solidFill>
                <a:schemeClr val="lt1"/>
              </a:solidFill>
            </a:endParaRPr>
          </a:p>
          <a:p>
            <a:pPr marL="457200" lvl="0" indent="-355600" algn="l" rtl="0">
              <a:lnSpc>
                <a:spcPct val="115000"/>
              </a:lnSpc>
              <a:spcBef>
                <a:spcPts val="0"/>
              </a:spcBef>
              <a:spcAft>
                <a:spcPts val="0"/>
              </a:spcAft>
              <a:buClr>
                <a:schemeClr val="lt1"/>
              </a:buClr>
              <a:buSzPts val="2000"/>
              <a:buChar char="●"/>
            </a:pPr>
            <a:r>
              <a:rPr lang="en" sz="2000">
                <a:solidFill>
                  <a:schemeClr val="lt1"/>
                </a:solidFill>
              </a:rPr>
              <a:t>Pneumatology</a:t>
            </a:r>
            <a:endParaRPr sz="2000">
              <a:solidFill>
                <a:schemeClr val="lt1"/>
              </a:solidFill>
            </a:endParaRPr>
          </a:p>
          <a:p>
            <a:pPr marL="457200" lvl="0" indent="-355600" algn="l" rtl="0">
              <a:lnSpc>
                <a:spcPct val="115000"/>
              </a:lnSpc>
              <a:spcBef>
                <a:spcPts val="0"/>
              </a:spcBef>
              <a:spcAft>
                <a:spcPts val="0"/>
              </a:spcAft>
              <a:buClr>
                <a:schemeClr val="lt1"/>
              </a:buClr>
              <a:buSzPts val="2000"/>
              <a:buChar char="●"/>
            </a:pPr>
            <a:r>
              <a:rPr lang="en" sz="2000">
                <a:solidFill>
                  <a:schemeClr val="lt1"/>
                </a:solidFill>
              </a:rPr>
              <a:t>Hamartiology</a:t>
            </a:r>
            <a:endParaRPr sz="2000">
              <a:solidFill>
                <a:schemeClr val="lt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82"/>
        <p:cNvGrpSpPr/>
        <p:nvPr/>
      </p:nvGrpSpPr>
      <p:grpSpPr>
        <a:xfrm>
          <a:off x="0" y="0"/>
          <a:ext cx="0" cy="0"/>
          <a:chOff x="0" y="0"/>
          <a:chExt cx="0" cy="0"/>
        </a:xfrm>
      </p:grpSpPr>
      <p:sp>
        <p:nvSpPr>
          <p:cNvPr id="483" name="Google Shape;483;p50"/>
          <p:cNvSpPr txBox="1">
            <a:spLocks noGrp="1"/>
          </p:cNvSpPr>
          <p:nvPr>
            <p:ph type="title"/>
          </p:nvPr>
        </p:nvSpPr>
        <p:spPr>
          <a:xfrm>
            <a:off x="75625" y="1179975"/>
            <a:ext cx="90165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200"/>
              <a:t>True Grace Bible Institute </a:t>
            </a:r>
            <a:endParaRPr sz="6200"/>
          </a:p>
          <a:p>
            <a:pPr marL="0" lvl="0" indent="0" algn="ctr" rtl="0">
              <a:spcBef>
                <a:spcPts val="0"/>
              </a:spcBef>
              <a:spcAft>
                <a:spcPts val="0"/>
              </a:spcAft>
              <a:buNone/>
            </a:pPr>
            <a:endParaRPr sz="2200"/>
          </a:p>
          <a:p>
            <a:pPr marL="0" lvl="0" indent="0" algn="ctr" rtl="0">
              <a:spcBef>
                <a:spcPts val="0"/>
              </a:spcBef>
              <a:spcAft>
                <a:spcPts val="0"/>
              </a:spcAft>
              <a:buNone/>
            </a:pPr>
            <a:r>
              <a:rPr lang="en" sz="2900" b="0" i="1">
                <a:solidFill>
                  <a:srgbClr val="FFFF00"/>
                </a:solidFill>
              </a:rPr>
              <a:t>“Until we all reach unity in the faith and in the knowledge of God’s Son, growing into maturity with a stature measured by Christ’s fullness.” </a:t>
            </a:r>
            <a:endParaRPr sz="2900" b="0" i="1">
              <a:solidFill>
                <a:srgbClr val="FFFF00"/>
              </a:solidFill>
            </a:endParaRPr>
          </a:p>
          <a:p>
            <a:pPr marL="0" lvl="0" indent="0" algn="ctr" rtl="0">
              <a:spcBef>
                <a:spcPts val="0"/>
              </a:spcBef>
              <a:spcAft>
                <a:spcPts val="0"/>
              </a:spcAft>
              <a:buNone/>
            </a:pPr>
            <a:endParaRPr sz="2900">
              <a:solidFill>
                <a:srgbClr val="FFFF00"/>
              </a:solidFill>
            </a:endParaRPr>
          </a:p>
          <a:p>
            <a:pPr marL="0" lvl="0" indent="0" algn="ctr" rtl="0">
              <a:spcBef>
                <a:spcPts val="0"/>
              </a:spcBef>
              <a:spcAft>
                <a:spcPts val="0"/>
              </a:spcAft>
              <a:buNone/>
            </a:pPr>
            <a:r>
              <a:rPr lang="en" sz="2900">
                <a:solidFill>
                  <a:srgbClr val="FFFF00"/>
                </a:solidFill>
              </a:rPr>
              <a:t>Ephesians 4:13</a:t>
            </a:r>
            <a:endParaRPr sz="2900">
              <a:solidFill>
                <a:srgbClr val="FFFF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87"/>
        <p:cNvGrpSpPr/>
        <p:nvPr/>
      </p:nvGrpSpPr>
      <p:grpSpPr>
        <a:xfrm>
          <a:off x="0" y="0"/>
          <a:ext cx="0" cy="0"/>
          <a:chOff x="0" y="0"/>
          <a:chExt cx="0" cy="0"/>
        </a:xfrm>
      </p:grpSpPr>
      <p:sp>
        <p:nvSpPr>
          <p:cNvPr id="488" name="Google Shape;488;p51"/>
          <p:cNvSpPr txBox="1">
            <a:spLocks noGrp="1"/>
          </p:cNvSpPr>
          <p:nvPr>
            <p:ph type="title"/>
          </p:nvPr>
        </p:nvSpPr>
        <p:spPr>
          <a:xfrm>
            <a:off x="63750" y="896275"/>
            <a:ext cx="90165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200"/>
              <a:t>Structured Programs</a:t>
            </a:r>
            <a:r>
              <a:rPr lang="en" sz="4800"/>
              <a:t> </a:t>
            </a:r>
            <a:endParaRPr sz="4800"/>
          </a:p>
          <a:p>
            <a:pPr marL="0" lvl="0" indent="0" algn="ctr" rtl="0">
              <a:spcBef>
                <a:spcPts val="0"/>
              </a:spcBef>
              <a:spcAft>
                <a:spcPts val="0"/>
              </a:spcAft>
              <a:buNone/>
            </a:pPr>
            <a:endParaRPr sz="2200"/>
          </a:p>
          <a:p>
            <a:pPr marL="0" lvl="0" indent="0" algn="ctr" rtl="0">
              <a:spcBef>
                <a:spcPts val="0"/>
              </a:spcBef>
              <a:spcAft>
                <a:spcPts val="0"/>
              </a:spcAft>
              <a:buNone/>
            </a:pPr>
            <a:r>
              <a:rPr lang="en" sz="2700">
                <a:solidFill>
                  <a:srgbClr val="FFFF00"/>
                </a:solidFill>
              </a:rPr>
              <a:t>Comprehensive Biblical and Spiritual </a:t>
            </a:r>
            <a:endParaRPr sz="2700">
              <a:solidFill>
                <a:srgbClr val="FFFF00"/>
              </a:solidFill>
            </a:endParaRPr>
          </a:p>
          <a:p>
            <a:pPr marL="0" lvl="0" indent="0" algn="ctr" rtl="0">
              <a:spcBef>
                <a:spcPts val="0"/>
              </a:spcBef>
              <a:spcAft>
                <a:spcPts val="0"/>
              </a:spcAft>
              <a:buNone/>
            </a:pPr>
            <a:r>
              <a:rPr lang="en" sz="2700">
                <a:solidFill>
                  <a:srgbClr val="FFFF00"/>
                </a:solidFill>
              </a:rPr>
              <a:t>Training and Accountability</a:t>
            </a:r>
            <a:endParaRPr sz="2700">
              <a:solidFill>
                <a:srgbClr val="FFFF00"/>
              </a:solidFill>
            </a:endParaRPr>
          </a:p>
          <a:p>
            <a:pPr marL="0" lvl="0" indent="0" algn="l" rtl="0">
              <a:spcBef>
                <a:spcPts val="0"/>
              </a:spcBef>
              <a:spcAft>
                <a:spcPts val="0"/>
              </a:spcAft>
              <a:buNone/>
            </a:pPr>
            <a:endParaRPr sz="2700"/>
          </a:p>
          <a:p>
            <a:pPr marL="0" lvl="0" indent="0" algn="ctr" rtl="0">
              <a:spcBef>
                <a:spcPts val="0"/>
              </a:spcBef>
              <a:spcAft>
                <a:spcPts val="0"/>
              </a:spcAft>
              <a:buNone/>
            </a:pPr>
            <a:r>
              <a:rPr lang="en" sz="2700"/>
              <a:t>Pre-Requisites</a:t>
            </a:r>
            <a:endParaRPr sz="2700"/>
          </a:p>
          <a:p>
            <a:pPr marL="0" lvl="0" indent="0" algn="ctr" rtl="0">
              <a:spcBef>
                <a:spcPts val="0"/>
              </a:spcBef>
              <a:spcAft>
                <a:spcPts val="0"/>
              </a:spcAft>
              <a:buNone/>
            </a:pPr>
            <a:r>
              <a:rPr lang="en" sz="2700"/>
              <a:t>101,201,301,401 Courses</a:t>
            </a:r>
            <a:endParaRPr sz="2700"/>
          </a:p>
          <a:p>
            <a:pPr marL="0" lvl="0" indent="0" algn="ctr" rtl="0">
              <a:spcBef>
                <a:spcPts val="0"/>
              </a:spcBef>
              <a:spcAft>
                <a:spcPts val="0"/>
              </a:spcAft>
              <a:buNone/>
            </a:pPr>
            <a:r>
              <a:rPr lang="en" sz="2700"/>
              <a:t>Graduate Studies </a:t>
            </a:r>
            <a:endParaRPr sz="27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92"/>
        <p:cNvGrpSpPr/>
        <p:nvPr/>
      </p:nvGrpSpPr>
      <p:grpSpPr>
        <a:xfrm>
          <a:off x="0" y="0"/>
          <a:ext cx="0" cy="0"/>
          <a:chOff x="0" y="0"/>
          <a:chExt cx="0" cy="0"/>
        </a:xfrm>
      </p:grpSpPr>
      <p:sp>
        <p:nvSpPr>
          <p:cNvPr id="493" name="Google Shape;493;p52"/>
          <p:cNvSpPr txBox="1">
            <a:spLocks noGrp="1"/>
          </p:cNvSpPr>
          <p:nvPr>
            <p:ph type="title"/>
          </p:nvPr>
        </p:nvSpPr>
        <p:spPr>
          <a:xfrm>
            <a:off x="127500" y="928575"/>
            <a:ext cx="90165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200"/>
              <a:t>True Grace Bible Institute  </a:t>
            </a:r>
            <a:endParaRPr sz="6200"/>
          </a:p>
          <a:p>
            <a:pPr marL="0" lvl="0" indent="0" algn="ctr" rtl="0">
              <a:spcBef>
                <a:spcPts val="0"/>
              </a:spcBef>
              <a:spcAft>
                <a:spcPts val="0"/>
              </a:spcAft>
              <a:buNone/>
            </a:pPr>
            <a:endParaRPr sz="2200"/>
          </a:p>
          <a:p>
            <a:pPr marL="0" lvl="0" indent="0" algn="ctr" rtl="0">
              <a:spcBef>
                <a:spcPts val="0"/>
              </a:spcBef>
              <a:spcAft>
                <a:spcPts val="0"/>
              </a:spcAft>
              <a:buNone/>
            </a:pPr>
            <a:r>
              <a:rPr lang="en" sz="2700">
                <a:solidFill>
                  <a:srgbClr val="FFFF00"/>
                </a:solidFill>
              </a:rPr>
              <a:t>Advisor/Mentor</a:t>
            </a:r>
            <a:endParaRPr sz="2700">
              <a:solidFill>
                <a:srgbClr val="FFFF00"/>
              </a:solidFill>
            </a:endParaRPr>
          </a:p>
          <a:p>
            <a:pPr marL="0" lvl="0" indent="0" algn="ctr" rtl="0">
              <a:spcBef>
                <a:spcPts val="0"/>
              </a:spcBef>
              <a:spcAft>
                <a:spcPts val="0"/>
              </a:spcAft>
              <a:buNone/>
            </a:pPr>
            <a:r>
              <a:rPr lang="en" sz="2700"/>
              <a:t>“Follow my example as I follow the example of Christ.” - I Corinthians 11:1</a:t>
            </a:r>
            <a:endParaRPr sz="2700"/>
          </a:p>
          <a:p>
            <a:pPr marL="0" lvl="0" indent="0" algn="ctr" rtl="0">
              <a:spcBef>
                <a:spcPts val="0"/>
              </a:spcBef>
              <a:spcAft>
                <a:spcPts val="0"/>
              </a:spcAft>
              <a:buNone/>
            </a:pPr>
            <a:endParaRPr sz="2700">
              <a:solidFill>
                <a:srgbClr val="FFFF00"/>
              </a:solidFill>
            </a:endParaRPr>
          </a:p>
          <a:p>
            <a:pPr marL="0" lvl="0" indent="0" algn="ctr" rtl="0">
              <a:spcBef>
                <a:spcPts val="0"/>
              </a:spcBef>
              <a:spcAft>
                <a:spcPts val="0"/>
              </a:spcAft>
              <a:buNone/>
            </a:pPr>
            <a:r>
              <a:rPr lang="en" sz="2700">
                <a:solidFill>
                  <a:srgbClr val="FFFF00"/>
                </a:solidFill>
              </a:rPr>
              <a:t>Spiritual Fitness App </a:t>
            </a:r>
            <a:endParaRPr sz="2700">
              <a:solidFill>
                <a:srgbClr val="FFFF00"/>
              </a:solidFill>
            </a:endParaRPr>
          </a:p>
          <a:p>
            <a:pPr marL="0" lvl="0" indent="0" algn="ctr" rtl="0">
              <a:spcBef>
                <a:spcPts val="0"/>
              </a:spcBef>
              <a:spcAft>
                <a:spcPts val="0"/>
              </a:spcAft>
              <a:buNone/>
            </a:pPr>
            <a:r>
              <a:rPr lang="en" sz="2700"/>
              <a:t>“Train yourself to be godly.” - I Timothy 4:7</a:t>
            </a:r>
            <a:endParaRPr sz="27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7"/>
        <p:cNvGrpSpPr/>
        <p:nvPr/>
      </p:nvGrpSpPr>
      <p:grpSpPr>
        <a:xfrm>
          <a:off x="0" y="0"/>
          <a:ext cx="0" cy="0"/>
          <a:chOff x="0" y="0"/>
          <a:chExt cx="0" cy="0"/>
        </a:xfrm>
      </p:grpSpPr>
      <p:sp>
        <p:nvSpPr>
          <p:cNvPr id="298" name="Google Shape;298;p17"/>
          <p:cNvSpPr txBox="1">
            <a:spLocks noGrp="1"/>
          </p:cNvSpPr>
          <p:nvPr>
            <p:ph type="subTitle" idx="4294967295"/>
          </p:nvPr>
        </p:nvSpPr>
        <p:spPr>
          <a:xfrm>
            <a:off x="186625" y="351525"/>
            <a:ext cx="8646600" cy="411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200">
                <a:solidFill>
                  <a:srgbClr val="FFFF00"/>
                </a:solidFill>
                <a:latin typeface="Arial"/>
                <a:ea typeface="Arial"/>
                <a:cs typeface="Arial"/>
                <a:sym typeface="Arial"/>
              </a:rPr>
              <a:t>5 Pillars of our Mission:</a:t>
            </a:r>
            <a:endParaRPr sz="3200">
              <a:solidFill>
                <a:srgbClr val="FFFF00"/>
              </a:solidFill>
              <a:latin typeface="Arial"/>
              <a:ea typeface="Arial"/>
              <a:cs typeface="Arial"/>
              <a:sym typeface="Arial"/>
            </a:endParaRPr>
          </a:p>
          <a:p>
            <a:pPr marL="0" lvl="0" indent="0" algn="l" rtl="0">
              <a:spcBef>
                <a:spcPts val="0"/>
              </a:spcBef>
              <a:spcAft>
                <a:spcPts val="0"/>
              </a:spcAft>
              <a:buNone/>
            </a:pPr>
            <a:endParaRPr sz="3200">
              <a:solidFill>
                <a:schemeClr val="lt1"/>
              </a:solidFill>
              <a:latin typeface="Arial"/>
              <a:ea typeface="Arial"/>
              <a:cs typeface="Arial"/>
              <a:sym typeface="Arial"/>
            </a:endParaRPr>
          </a:p>
          <a:p>
            <a:pPr marL="0" lvl="0" indent="0" algn="l" rtl="0">
              <a:spcBef>
                <a:spcPts val="0"/>
              </a:spcBef>
              <a:spcAft>
                <a:spcPts val="0"/>
              </a:spcAft>
              <a:buNone/>
            </a:pPr>
            <a:r>
              <a:rPr lang="en" sz="3200">
                <a:solidFill>
                  <a:schemeClr val="lt1"/>
                </a:solidFill>
                <a:latin typeface="Arial"/>
                <a:ea typeface="Arial"/>
                <a:cs typeface="Arial"/>
                <a:sym typeface="Arial"/>
              </a:rPr>
              <a:t>- Passionate Worship</a:t>
            </a:r>
            <a:r>
              <a:rPr lang="en" sz="1200">
                <a:solidFill>
                  <a:schemeClr val="lt1"/>
                </a:solidFill>
                <a:latin typeface="Arial"/>
                <a:ea typeface="Arial"/>
                <a:cs typeface="Arial"/>
                <a:sym typeface="Arial"/>
              </a:rPr>
              <a:t> </a:t>
            </a:r>
            <a:r>
              <a:rPr lang="en" sz="3200">
                <a:solidFill>
                  <a:schemeClr val="lt1"/>
                </a:solidFill>
                <a:latin typeface="Arial"/>
                <a:ea typeface="Arial"/>
                <a:cs typeface="Arial"/>
                <a:sym typeface="Arial"/>
              </a:rPr>
              <a:t>/</a:t>
            </a:r>
            <a:r>
              <a:rPr lang="en" sz="1200">
                <a:solidFill>
                  <a:schemeClr val="lt1"/>
                </a:solidFill>
                <a:latin typeface="Arial"/>
                <a:ea typeface="Arial"/>
                <a:cs typeface="Arial"/>
                <a:sym typeface="Arial"/>
              </a:rPr>
              <a:t> </a:t>
            </a:r>
            <a:r>
              <a:rPr lang="en" sz="3200">
                <a:solidFill>
                  <a:schemeClr val="lt1"/>
                </a:solidFill>
                <a:latin typeface="Arial"/>
                <a:ea typeface="Arial"/>
                <a:cs typeface="Arial"/>
                <a:sym typeface="Arial"/>
              </a:rPr>
              <a:t>Prayer</a:t>
            </a:r>
            <a:endParaRPr sz="3200">
              <a:solidFill>
                <a:schemeClr val="lt1"/>
              </a:solidFill>
              <a:latin typeface="Arial"/>
              <a:ea typeface="Arial"/>
              <a:cs typeface="Arial"/>
              <a:sym typeface="Arial"/>
            </a:endParaRPr>
          </a:p>
          <a:p>
            <a:pPr marL="0" lvl="0" indent="0" algn="l" rtl="0">
              <a:spcBef>
                <a:spcPts val="0"/>
              </a:spcBef>
              <a:spcAft>
                <a:spcPts val="0"/>
              </a:spcAft>
              <a:buNone/>
            </a:pPr>
            <a:r>
              <a:rPr lang="en" sz="3200">
                <a:solidFill>
                  <a:schemeClr val="lt1"/>
                </a:solidFill>
                <a:latin typeface="Arial"/>
                <a:ea typeface="Arial"/>
                <a:cs typeface="Arial"/>
                <a:sym typeface="Arial"/>
              </a:rPr>
              <a:t>- Biblical Instruction</a:t>
            </a:r>
            <a:endParaRPr sz="3200">
              <a:solidFill>
                <a:schemeClr val="lt1"/>
              </a:solidFill>
              <a:latin typeface="Arial"/>
              <a:ea typeface="Arial"/>
              <a:cs typeface="Arial"/>
              <a:sym typeface="Arial"/>
            </a:endParaRPr>
          </a:p>
          <a:p>
            <a:pPr marL="0" lvl="0" indent="0" algn="l" rtl="0">
              <a:spcBef>
                <a:spcPts val="0"/>
              </a:spcBef>
              <a:spcAft>
                <a:spcPts val="0"/>
              </a:spcAft>
              <a:buNone/>
            </a:pPr>
            <a:r>
              <a:rPr lang="en" sz="3200">
                <a:solidFill>
                  <a:schemeClr val="lt1"/>
                </a:solidFill>
                <a:latin typeface="Arial"/>
                <a:ea typeface="Arial"/>
                <a:cs typeface="Arial"/>
                <a:sym typeface="Arial"/>
              </a:rPr>
              <a:t>- Authentic Community</a:t>
            </a:r>
            <a:endParaRPr sz="3200">
              <a:solidFill>
                <a:schemeClr val="lt1"/>
              </a:solidFill>
              <a:latin typeface="Arial"/>
              <a:ea typeface="Arial"/>
              <a:cs typeface="Arial"/>
              <a:sym typeface="Arial"/>
            </a:endParaRPr>
          </a:p>
          <a:p>
            <a:pPr marL="0" lvl="0" indent="0" algn="l" rtl="0">
              <a:spcBef>
                <a:spcPts val="0"/>
              </a:spcBef>
              <a:spcAft>
                <a:spcPts val="0"/>
              </a:spcAft>
              <a:buNone/>
            </a:pPr>
            <a:r>
              <a:rPr lang="en" sz="3200">
                <a:solidFill>
                  <a:schemeClr val="lt1"/>
                </a:solidFill>
                <a:latin typeface="Arial"/>
                <a:ea typeface="Arial"/>
                <a:cs typeface="Arial"/>
                <a:sym typeface="Arial"/>
              </a:rPr>
              <a:t>- Relational Outreach</a:t>
            </a:r>
            <a:endParaRPr sz="3200">
              <a:solidFill>
                <a:schemeClr val="lt1"/>
              </a:solidFill>
              <a:latin typeface="Arial"/>
              <a:ea typeface="Arial"/>
              <a:cs typeface="Arial"/>
              <a:sym typeface="Arial"/>
            </a:endParaRPr>
          </a:p>
          <a:p>
            <a:pPr marL="0" lvl="0" indent="0" algn="l" rtl="0">
              <a:spcBef>
                <a:spcPts val="0"/>
              </a:spcBef>
              <a:spcAft>
                <a:spcPts val="0"/>
              </a:spcAft>
              <a:buNone/>
            </a:pPr>
            <a:r>
              <a:rPr lang="en" sz="3200">
                <a:solidFill>
                  <a:schemeClr val="lt1"/>
                </a:solidFill>
                <a:latin typeface="Arial"/>
                <a:ea typeface="Arial"/>
                <a:cs typeface="Arial"/>
                <a:sym typeface="Arial"/>
              </a:rPr>
              <a:t>- Gift-Driven Serving</a:t>
            </a:r>
            <a:endParaRPr sz="3200">
              <a:solidFill>
                <a:schemeClr val="lt1"/>
              </a:solidFill>
              <a:latin typeface="Arial"/>
              <a:ea typeface="Arial"/>
              <a:cs typeface="Arial"/>
              <a:sym typeface="Arial"/>
            </a:endParaRPr>
          </a:p>
          <a:p>
            <a:pPr marL="0" lvl="0" indent="0" algn="ctr" rtl="0">
              <a:lnSpc>
                <a:spcPct val="115000"/>
              </a:lnSpc>
              <a:spcBef>
                <a:spcPts val="0"/>
              </a:spcBef>
              <a:spcAft>
                <a:spcPts val="0"/>
              </a:spcAft>
              <a:buNone/>
            </a:pPr>
            <a:endParaRPr sz="2200">
              <a:solidFill>
                <a:schemeClr val="lt1"/>
              </a:solidFill>
            </a:endParaRPr>
          </a:p>
          <a:p>
            <a:pPr marL="0" lvl="0" indent="0" algn="ctr" rtl="0">
              <a:lnSpc>
                <a:spcPct val="115000"/>
              </a:lnSpc>
              <a:spcBef>
                <a:spcPts val="1200"/>
              </a:spcBef>
              <a:spcAft>
                <a:spcPts val="1200"/>
              </a:spcAft>
              <a:buNone/>
            </a:pPr>
            <a:endParaRPr sz="18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97"/>
        <p:cNvGrpSpPr/>
        <p:nvPr/>
      </p:nvGrpSpPr>
      <p:grpSpPr>
        <a:xfrm>
          <a:off x="0" y="0"/>
          <a:ext cx="0" cy="0"/>
          <a:chOff x="0" y="0"/>
          <a:chExt cx="0" cy="0"/>
        </a:xfrm>
      </p:grpSpPr>
      <p:sp>
        <p:nvSpPr>
          <p:cNvPr id="498" name="Google Shape;498;p53"/>
          <p:cNvSpPr txBox="1">
            <a:spLocks noGrp="1"/>
          </p:cNvSpPr>
          <p:nvPr>
            <p:ph type="title"/>
          </p:nvPr>
        </p:nvSpPr>
        <p:spPr>
          <a:xfrm>
            <a:off x="707125" y="1110450"/>
            <a:ext cx="2859900" cy="15186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en"/>
              <a:t>Pastoral Skills Training</a:t>
            </a:r>
            <a:endParaRPr/>
          </a:p>
        </p:txBody>
      </p:sp>
      <p:sp>
        <p:nvSpPr>
          <p:cNvPr id="499" name="Google Shape;499;p53"/>
          <p:cNvSpPr txBox="1">
            <a:spLocks noGrp="1"/>
          </p:cNvSpPr>
          <p:nvPr>
            <p:ph type="subTitle" idx="4294967295"/>
          </p:nvPr>
        </p:nvSpPr>
        <p:spPr>
          <a:xfrm>
            <a:off x="5568925" y="173250"/>
            <a:ext cx="3969000" cy="47970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r>
              <a:rPr lang="en" sz="1900">
                <a:solidFill>
                  <a:schemeClr val="lt1"/>
                </a:solidFill>
                <a:latin typeface="Arial"/>
                <a:ea typeface="Arial"/>
                <a:cs typeface="Arial"/>
                <a:sym typeface="Arial"/>
              </a:rPr>
              <a:t>·</a:t>
            </a:r>
            <a:r>
              <a:rPr lang="en" sz="1500">
                <a:solidFill>
                  <a:schemeClr val="lt1"/>
                </a:solidFill>
                <a:latin typeface="Times New Roman"/>
                <a:ea typeface="Times New Roman"/>
                <a:cs typeface="Times New Roman"/>
                <a:sym typeface="Times New Roman"/>
              </a:rPr>
              <a:t>      </a:t>
            </a:r>
            <a:r>
              <a:rPr lang="en" sz="1900">
                <a:solidFill>
                  <a:schemeClr val="lt1"/>
                </a:solidFill>
                <a:latin typeface="Arial"/>
                <a:ea typeface="Arial"/>
                <a:cs typeface="Arial"/>
                <a:sym typeface="Arial"/>
              </a:rPr>
              <a:t>Teaching</a:t>
            </a:r>
            <a:endParaRPr sz="1900">
              <a:solidFill>
                <a:schemeClr val="lt1"/>
              </a:solidFill>
              <a:latin typeface="Arial"/>
              <a:ea typeface="Arial"/>
              <a:cs typeface="Arial"/>
              <a:sym typeface="Arial"/>
            </a:endParaRPr>
          </a:p>
          <a:p>
            <a:pPr marL="457200" lvl="0" indent="0" algn="l" rtl="0">
              <a:spcBef>
                <a:spcPts val="0"/>
              </a:spcBef>
              <a:spcAft>
                <a:spcPts val="0"/>
              </a:spcAft>
              <a:buNone/>
            </a:pPr>
            <a:r>
              <a:rPr lang="en" sz="1900">
                <a:solidFill>
                  <a:schemeClr val="lt1"/>
                </a:solidFill>
                <a:latin typeface="Arial"/>
                <a:ea typeface="Arial"/>
                <a:cs typeface="Arial"/>
                <a:sym typeface="Arial"/>
              </a:rPr>
              <a:t>·</a:t>
            </a:r>
            <a:r>
              <a:rPr lang="en" sz="1500">
                <a:solidFill>
                  <a:schemeClr val="lt1"/>
                </a:solidFill>
                <a:latin typeface="Times New Roman"/>
                <a:ea typeface="Times New Roman"/>
                <a:cs typeface="Times New Roman"/>
                <a:sym typeface="Times New Roman"/>
              </a:rPr>
              <a:t>      </a:t>
            </a:r>
            <a:r>
              <a:rPr lang="en" sz="1900">
                <a:solidFill>
                  <a:schemeClr val="lt1"/>
                </a:solidFill>
                <a:latin typeface="Arial"/>
                <a:ea typeface="Arial"/>
                <a:cs typeface="Arial"/>
                <a:sym typeface="Arial"/>
              </a:rPr>
              <a:t>Preaching</a:t>
            </a:r>
            <a:endParaRPr sz="1900">
              <a:solidFill>
                <a:schemeClr val="lt1"/>
              </a:solidFill>
              <a:latin typeface="Arial"/>
              <a:ea typeface="Arial"/>
              <a:cs typeface="Arial"/>
              <a:sym typeface="Arial"/>
            </a:endParaRPr>
          </a:p>
          <a:p>
            <a:pPr marL="457200" lvl="0" indent="0" algn="l" rtl="0">
              <a:spcBef>
                <a:spcPts val="0"/>
              </a:spcBef>
              <a:spcAft>
                <a:spcPts val="0"/>
              </a:spcAft>
              <a:buNone/>
            </a:pPr>
            <a:r>
              <a:rPr lang="en" sz="1900">
                <a:solidFill>
                  <a:schemeClr val="lt1"/>
                </a:solidFill>
                <a:latin typeface="Arial"/>
                <a:ea typeface="Arial"/>
                <a:cs typeface="Arial"/>
                <a:sym typeface="Arial"/>
              </a:rPr>
              <a:t>·</a:t>
            </a:r>
            <a:r>
              <a:rPr lang="en" sz="1500">
                <a:solidFill>
                  <a:schemeClr val="lt1"/>
                </a:solidFill>
                <a:latin typeface="Times New Roman"/>
                <a:ea typeface="Times New Roman"/>
                <a:cs typeface="Times New Roman"/>
                <a:sym typeface="Times New Roman"/>
              </a:rPr>
              <a:t>      </a:t>
            </a:r>
            <a:r>
              <a:rPr lang="en" sz="1900">
                <a:solidFill>
                  <a:schemeClr val="lt1"/>
                </a:solidFill>
                <a:latin typeface="Arial"/>
                <a:ea typeface="Arial"/>
                <a:cs typeface="Arial"/>
                <a:sym typeface="Arial"/>
              </a:rPr>
              <a:t>Lead a Baptism</a:t>
            </a:r>
            <a:endParaRPr sz="1900">
              <a:solidFill>
                <a:schemeClr val="lt1"/>
              </a:solidFill>
              <a:latin typeface="Arial"/>
              <a:ea typeface="Arial"/>
              <a:cs typeface="Arial"/>
              <a:sym typeface="Arial"/>
            </a:endParaRPr>
          </a:p>
          <a:p>
            <a:pPr marL="457200" lvl="0" indent="0" algn="l" rtl="0">
              <a:spcBef>
                <a:spcPts val="0"/>
              </a:spcBef>
              <a:spcAft>
                <a:spcPts val="0"/>
              </a:spcAft>
              <a:buNone/>
            </a:pPr>
            <a:r>
              <a:rPr lang="en" sz="1900">
                <a:solidFill>
                  <a:schemeClr val="lt1"/>
                </a:solidFill>
                <a:latin typeface="Arial"/>
                <a:ea typeface="Arial"/>
                <a:cs typeface="Arial"/>
                <a:sym typeface="Arial"/>
              </a:rPr>
              <a:t>·</a:t>
            </a:r>
            <a:r>
              <a:rPr lang="en" sz="1500">
                <a:solidFill>
                  <a:schemeClr val="lt1"/>
                </a:solidFill>
                <a:latin typeface="Times New Roman"/>
                <a:ea typeface="Times New Roman"/>
                <a:cs typeface="Times New Roman"/>
                <a:sym typeface="Times New Roman"/>
              </a:rPr>
              <a:t>      </a:t>
            </a:r>
            <a:r>
              <a:rPr lang="en" sz="1900">
                <a:solidFill>
                  <a:schemeClr val="lt1"/>
                </a:solidFill>
                <a:latin typeface="Arial"/>
                <a:ea typeface="Arial"/>
                <a:cs typeface="Arial"/>
                <a:sym typeface="Arial"/>
              </a:rPr>
              <a:t>Lead Communion</a:t>
            </a:r>
            <a:endParaRPr sz="1900">
              <a:solidFill>
                <a:schemeClr val="lt1"/>
              </a:solidFill>
              <a:latin typeface="Arial"/>
              <a:ea typeface="Arial"/>
              <a:cs typeface="Arial"/>
              <a:sym typeface="Arial"/>
            </a:endParaRPr>
          </a:p>
          <a:p>
            <a:pPr marL="457200" lvl="0" indent="0" algn="l" rtl="0">
              <a:spcBef>
                <a:spcPts val="0"/>
              </a:spcBef>
              <a:spcAft>
                <a:spcPts val="0"/>
              </a:spcAft>
              <a:buNone/>
            </a:pPr>
            <a:r>
              <a:rPr lang="en" sz="1900">
                <a:solidFill>
                  <a:schemeClr val="lt1"/>
                </a:solidFill>
                <a:latin typeface="Arial"/>
                <a:ea typeface="Arial"/>
                <a:cs typeface="Arial"/>
                <a:sym typeface="Arial"/>
              </a:rPr>
              <a:t>·</a:t>
            </a:r>
            <a:r>
              <a:rPr lang="en" sz="1500">
                <a:solidFill>
                  <a:schemeClr val="lt1"/>
                </a:solidFill>
                <a:latin typeface="Times New Roman"/>
                <a:ea typeface="Times New Roman"/>
                <a:cs typeface="Times New Roman"/>
                <a:sym typeface="Times New Roman"/>
              </a:rPr>
              <a:t>      </a:t>
            </a:r>
            <a:r>
              <a:rPr lang="en" sz="1900">
                <a:solidFill>
                  <a:schemeClr val="lt1"/>
                </a:solidFill>
                <a:latin typeface="Arial"/>
                <a:ea typeface="Arial"/>
                <a:cs typeface="Arial"/>
                <a:sym typeface="Arial"/>
              </a:rPr>
              <a:t>Hospital visitation</a:t>
            </a:r>
            <a:endParaRPr sz="1900">
              <a:solidFill>
                <a:schemeClr val="lt1"/>
              </a:solidFill>
              <a:latin typeface="Arial"/>
              <a:ea typeface="Arial"/>
              <a:cs typeface="Arial"/>
              <a:sym typeface="Arial"/>
            </a:endParaRPr>
          </a:p>
          <a:p>
            <a:pPr marL="457200" lvl="0" indent="0" algn="l" rtl="0">
              <a:spcBef>
                <a:spcPts val="0"/>
              </a:spcBef>
              <a:spcAft>
                <a:spcPts val="0"/>
              </a:spcAft>
              <a:buNone/>
            </a:pPr>
            <a:r>
              <a:rPr lang="en" sz="1900">
                <a:solidFill>
                  <a:schemeClr val="lt1"/>
                </a:solidFill>
                <a:latin typeface="Arial"/>
                <a:ea typeface="Arial"/>
                <a:cs typeface="Arial"/>
                <a:sym typeface="Arial"/>
              </a:rPr>
              <a:t>·</a:t>
            </a:r>
            <a:r>
              <a:rPr lang="en" sz="1500">
                <a:solidFill>
                  <a:schemeClr val="lt1"/>
                </a:solidFill>
                <a:latin typeface="Times New Roman"/>
                <a:ea typeface="Times New Roman"/>
                <a:cs typeface="Times New Roman"/>
                <a:sym typeface="Times New Roman"/>
              </a:rPr>
              <a:t>      </a:t>
            </a:r>
            <a:r>
              <a:rPr lang="en" sz="1900">
                <a:solidFill>
                  <a:schemeClr val="lt1"/>
                </a:solidFill>
                <a:latin typeface="Arial"/>
                <a:ea typeface="Arial"/>
                <a:cs typeface="Arial"/>
                <a:sym typeface="Arial"/>
              </a:rPr>
              <a:t>Pre-Marital Counseling</a:t>
            </a:r>
            <a:endParaRPr sz="1900">
              <a:solidFill>
                <a:schemeClr val="lt1"/>
              </a:solidFill>
              <a:latin typeface="Arial"/>
              <a:ea typeface="Arial"/>
              <a:cs typeface="Arial"/>
              <a:sym typeface="Arial"/>
            </a:endParaRPr>
          </a:p>
          <a:p>
            <a:pPr marL="457200" lvl="0" indent="0" algn="l" rtl="0">
              <a:spcBef>
                <a:spcPts val="0"/>
              </a:spcBef>
              <a:spcAft>
                <a:spcPts val="0"/>
              </a:spcAft>
              <a:buNone/>
            </a:pPr>
            <a:r>
              <a:rPr lang="en" sz="1900">
                <a:solidFill>
                  <a:schemeClr val="lt1"/>
                </a:solidFill>
                <a:latin typeface="Arial"/>
                <a:ea typeface="Arial"/>
                <a:cs typeface="Arial"/>
                <a:sym typeface="Arial"/>
              </a:rPr>
              <a:t>·</a:t>
            </a:r>
            <a:r>
              <a:rPr lang="en" sz="1500">
                <a:solidFill>
                  <a:schemeClr val="lt1"/>
                </a:solidFill>
                <a:latin typeface="Times New Roman"/>
                <a:ea typeface="Times New Roman"/>
                <a:cs typeface="Times New Roman"/>
                <a:sym typeface="Times New Roman"/>
              </a:rPr>
              <a:t>      </a:t>
            </a:r>
            <a:r>
              <a:rPr lang="en" sz="1900">
                <a:solidFill>
                  <a:schemeClr val="lt1"/>
                </a:solidFill>
                <a:latin typeface="Arial"/>
                <a:ea typeface="Arial"/>
                <a:cs typeface="Arial"/>
                <a:sym typeface="Arial"/>
              </a:rPr>
              <a:t>Perform a Wedding</a:t>
            </a:r>
            <a:endParaRPr sz="1900">
              <a:solidFill>
                <a:schemeClr val="lt1"/>
              </a:solidFill>
              <a:latin typeface="Arial"/>
              <a:ea typeface="Arial"/>
              <a:cs typeface="Arial"/>
              <a:sym typeface="Arial"/>
            </a:endParaRPr>
          </a:p>
          <a:p>
            <a:pPr marL="457200" lvl="0" indent="0" algn="l" rtl="0">
              <a:spcBef>
                <a:spcPts val="0"/>
              </a:spcBef>
              <a:spcAft>
                <a:spcPts val="0"/>
              </a:spcAft>
              <a:buNone/>
            </a:pPr>
            <a:r>
              <a:rPr lang="en" sz="1900">
                <a:solidFill>
                  <a:schemeClr val="lt1"/>
                </a:solidFill>
                <a:latin typeface="Arial"/>
                <a:ea typeface="Arial"/>
                <a:cs typeface="Arial"/>
                <a:sym typeface="Arial"/>
              </a:rPr>
              <a:t>·</a:t>
            </a:r>
            <a:r>
              <a:rPr lang="en" sz="1500">
                <a:solidFill>
                  <a:schemeClr val="lt1"/>
                </a:solidFill>
                <a:latin typeface="Times New Roman"/>
                <a:ea typeface="Times New Roman"/>
                <a:cs typeface="Times New Roman"/>
                <a:sym typeface="Times New Roman"/>
              </a:rPr>
              <a:t>      </a:t>
            </a:r>
            <a:r>
              <a:rPr lang="en" sz="1900">
                <a:solidFill>
                  <a:schemeClr val="lt1"/>
                </a:solidFill>
                <a:latin typeface="Arial"/>
                <a:ea typeface="Arial"/>
                <a:cs typeface="Arial"/>
                <a:sym typeface="Arial"/>
              </a:rPr>
              <a:t>Lead a Memorial Service</a:t>
            </a:r>
            <a:endParaRPr sz="1900">
              <a:solidFill>
                <a:schemeClr val="lt1"/>
              </a:solidFill>
              <a:latin typeface="Arial"/>
              <a:ea typeface="Arial"/>
              <a:cs typeface="Arial"/>
              <a:sym typeface="Arial"/>
            </a:endParaRPr>
          </a:p>
          <a:p>
            <a:pPr marL="457200" lvl="0" indent="0" algn="l" rtl="0">
              <a:spcBef>
                <a:spcPts val="0"/>
              </a:spcBef>
              <a:spcAft>
                <a:spcPts val="0"/>
              </a:spcAft>
              <a:buNone/>
            </a:pPr>
            <a:r>
              <a:rPr lang="en" sz="1900">
                <a:solidFill>
                  <a:schemeClr val="lt1"/>
                </a:solidFill>
                <a:latin typeface="Arial"/>
                <a:ea typeface="Arial"/>
                <a:cs typeface="Arial"/>
                <a:sym typeface="Arial"/>
              </a:rPr>
              <a:t>·</a:t>
            </a:r>
            <a:r>
              <a:rPr lang="en" sz="1500">
                <a:solidFill>
                  <a:schemeClr val="lt1"/>
                </a:solidFill>
                <a:latin typeface="Times New Roman"/>
                <a:ea typeface="Times New Roman"/>
                <a:cs typeface="Times New Roman"/>
                <a:sym typeface="Times New Roman"/>
              </a:rPr>
              <a:t>      </a:t>
            </a:r>
            <a:r>
              <a:rPr lang="en" sz="1900">
                <a:solidFill>
                  <a:schemeClr val="lt1"/>
                </a:solidFill>
                <a:latin typeface="Arial"/>
                <a:ea typeface="Arial"/>
                <a:cs typeface="Arial"/>
                <a:sym typeface="Arial"/>
              </a:rPr>
              <a:t>Counseling</a:t>
            </a:r>
            <a:endParaRPr sz="1900">
              <a:solidFill>
                <a:schemeClr val="lt1"/>
              </a:solidFill>
              <a:latin typeface="Arial"/>
              <a:ea typeface="Arial"/>
              <a:cs typeface="Arial"/>
              <a:sym typeface="Arial"/>
            </a:endParaRPr>
          </a:p>
          <a:p>
            <a:pPr marL="457200" lvl="0" indent="0" algn="l" rtl="0">
              <a:spcBef>
                <a:spcPts val="0"/>
              </a:spcBef>
              <a:spcAft>
                <a:spcPts val="0"/>
              </a:spcAft>
              <a:buNone/>
            </a:pPr>
            <a:r>
              <a:rPr lang="en" sz="1900">
                <a:solidFill>
                  <a:schemeClr val="lt1"/>
                </a:solidFill>
                <a:latin typeface="Arial"/>
                <a:ea typeface="Arial"/>
                <a:cs typeface="Arial"/>
                <a:sym typeface="Arial"/>
              </a:rPr>
              <a:t>·</a:t>
            </a:r>
            <a:r>
              <a:rPr lang="en" sz="1500">
                <a:solidFill>
                  <a:schemeClr val="lt1"/>
                </a:solidFill>
                <a:latin typeface="Times New Roman"/>
                <a:ea typeface="Times New Roman"/>
                <a:cs typeface="Times New Roman"/>
                <a:sym typeface="Times New Roman"/>
              </a:rPr>
              <a:t>      </a:t>
            </a:r>
            <a:r>
              <a:rPr lang="en" sz="1900">
                <a:solidFill>
                  <a:schemeClr val="lt1"/>
                </a:solidFill>
                <a:latin typeface="Arial"/>
                <a:ea typeface="Arial"/>
                <a:cs typeface="Arial"/>
                <a:sym typeface="Arial"/>
              </a:rPr>
              <a:t>Evangelism Training</a:t>
            </a:r>
            <a:endParaRPr sz="1900">
              <a:solidFill>
                <a:schemeClr val="lt1"/>
              </a:solidFill>
              <a:latin typeface="Arial"/>
              <a:ea typeface="Arial"/>
              <a:cs typeface="Arial"/>
              <a:sym typeface="Arial"/>
            </a:endParaRPr>
          </a:p>
          <a:p>
            <a:pPr marL="457200" lvl="0" indent="0" algn="l" rtl="0">
              <a:spcBef>
                <a:spcPts val="0"/>
              </a:spcBef>
              <a:spcAft>
                <a:spcPts val="0"/>
              </a:spcAft>
              <a:buNone/>
            </a:pPr>
            <a:r>
              <a:rPr lang="en" sz="1900">
                <a:solidFill>
                  <a:schemeClr val="lt1"/>
                </a:solidFill>
                <a:latin typeface="Arial"/>
                <a:ea typeface="Arial"/>
                <a:cs typeface="Arial"/>
                <a:sym typeface="Arial"/>
              </a:rPr>
              <a:t>·</a:t>
            </a:r>
            <a:r>
              <a:rPr lang="en" sz="1500">
                <a:solidFill>
                  <a:schemeClr val="lt1"/>
                </a:solidFill>
                <a:latin typeface="Times New Roman"/>
                <a:ea typeface="Times New Roman"/>
                <a:cs typeface="Times New Roman"/>
                <a:sym typeface="Times New Roman"/>
              </a:rPr>
              <a:t>      </a:t>
            </a:r>
            <a:r>
              <a:rPr lang="en" sz="1900">
                <a:solidFill>
                  <a:schemeClr val="lt1"/>
                </a:solidFill>
                <a:latin typeface="Arial"/>
                <a:ea typeface="Arial"/>
                <a:cs typeface="Arial"/>
                <a:sym typeface="Arial"/>
              </a:rPr>
              <a:t>Jail visitation</a:t>
            </a:r>
            <a:endParaRPr sz="1900">
              <a:solidFill>
                <a:schemeClr val="lt1"/>
              </a:solidFill>
              <a:latin typeface="Arial"/>
              <a:ea typeface="Arial"/>
              <a:cs typeface="Arial"/>
              <a:sym typeface="Arial"/>
            </a:endParaRPr>
          </a:p>
          <a:p>
            <a:pPr marL="457200" lvl="0" indent="0" algn="l" rtl="0">
              <a:spcBef>
                <a:spcPts val="0"/>
              </a:spcBef>
              <a:spcAft>
                <a:spcPts val="0"/>
              </a:spcAft>
              <a:buNone/>
            </a:pPr>
            <a:r>
              <a:rPr lang="en" sz="1900">
                <a:solidFill>
                  <a:schemeClr val="lt1"/>
                </a:solidFill>
                <a:latin typeface="Arial"/>
                <a:ea typeface="Arial"/>
                <a:cs typeface="Arial"/>
                <a:sym typeface="Arial"/>
              </a:rPr>
              <a:t>·</a:t>
            </a:r>
            <a:r>
              <a:rPr lang="en" sz="1500">
                <a:solidFill>
                  <a:schemeClr val="lt1"/>
                </a:solidFill>
                <a:latin typeface="Times New Roman"/>
                <a:ea typeface="Times New Roman"/>
                <a:cs typeface="Times New Roman"/>
                <a:sym typeface="Times New Roman"/>
              </a:rPr>
              <a:t>      </a:t>
            </a:r>
            <a:r>
              <a:rPr lang="en" sz="1900">
                <a:solidFill>
                  <a:schemeClr val="lt1"/>
                </a:solidFill>
                <a:latin typeface="Arial"/>
                <a:ea typeface="Arial"/>
                <a:cs typeface="Arial"/>
                <a:sym typeface="Arial"/>
              </a:rPr>
              <a:t>Missions trip</a:t>
            </a:r>
            <a:endParaRPr sz="1900">
              <a:solidFill>
                <a:schemeClr val="lt1"/>
              </a:solidFill>
              <a:latin typeface="Arial"/>
              <a:ea typeface="Arial"/>
              <a:cs typeface="Arial"/>
              <a:sym typeface="Arial"/>
            </a:endParaRPr>
          </a:p>
          <a:p>
            <a:pPr marL="0" lvl="0" indent="0" algn="l" rtl="0">
              <a:spcBef>
                <a:spcPts val="0"/>
              </a:spcBef>
              <a:spcAft>
                <a:spcPts val="1200"/>
              </a:spcAft>
              <a:buNone/>
            </a:pPr>
            <a:endParaRPr sz="2900" b="1">
              <a:solidFill>
                <a:srgbClr val="FFFFFF"/>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03"/>
        <p:cNvGrpSpPr/>
        <p:nvPr/>
      </p:nvGrpSpPr>
      <p:grpSpPr>
        <a:xfrm>
          <a:off x="0" y="0"/>
          <a:ext cx="0" cy="0"/>
          <a:chOff x="0" y="0"/>
          <a:chExt cx="0" cy="0"/>
        </a:xfrm>
      </p:grpSpPr>
      <p:sp>
        <p:nvSpPr>
          <p:cNvPr id="504" name="Google Shape;504;p54"/>
          <p:cNvSpPr txBox="1">
            <a:spLocks noGrp="1"/>
          </p:cNvSpPr>
          <p:nvPr>
            <p:ph type="subTitle" idx="4294967295"/>
          </p:nvPr>
        </p:nvSpPr>
        <p:spPr>
          <a:xfrm>
            <a:off x="1334175" y="487200"/>
            <a:ext cx="6555000" cy="4117200"/>
          </a:xfrm>
          <a:prstGeom prst="rect">
            <a:avLst/>
          </a:prstGeom>
        </p:spPr>
        <p:txBody>
          <a:bodyPr spcFirstLastPara="1" wrap="square" lIns="91425" tIns="91425" rIns="91425" bIns="91425" anchor="t" anchorCtr="0">
            <a:normAutofit/>
          </a:bodyPr>
          <a:lstStyle/>
          <a:p>
            <a:pPr marL="0" lvl="0" indent="0" algn="ctr" rtl="0">
              <a:lnSpc>
                <a:spcPct val="115000"/>
              </a:lnSpc>
              <a:spcBef>
                <a:spcPts val="0"/>
              </a:spcBef>
              <a:spcAft>
                <a:spcPts val="0"/>
              </a:spcAft>
              <a:buNone/>
            </a:pPr>
            <a:r>
              <a:rPr lang="en" sz="1600">
                <a:solidFill>
                  <a:srgbClr val="FFFFFF"/>
                </a:solidFill>
              </a:rPr>
              <a:t>Hill Country University  /  Spiritual U  /  </a:t>
            </a:r>
            <a:r>
              <a:rPr lang="en" sz="1600">
                <a:solidFill>
                  <a:schemeClr val="lt1"/>
                </a:solidFill>
              </a:rPr>
              <a:t>Bible Training Center</a:t>
            </a:r>
            <a:endParaRPr sz="1600">
              <a:solidFill>
                <a:schemeClr val="lt1"/>
              </a:solidFill>
            </a:endParaRPr>
          </a:p>
          <a:p>
            <a:pPr marL="0" lvl="0" indent="0" algn="ctr" rtl="0">
              <a:spcBef>
                <a:spcPts val="1200"/>
              </a:spcBef>
              <a:spcAft>
                <a:spcPts val="0"/>
              </a:spcAft>
              <a:buNone/>
            </a:pPr>
            <a:endParaRPr sz="1600">
              <a:solidFill>
                <a:schemeClr val="lt1"/>
              </a:solidFill>
            </a:endParaRPr>
          </a:p>
          <a:p>
            <a:pPr marL="0" lvl="0" indent="0" algn="ctr" rtl="0">
              <a:spcBef>
                <a:spcPts val="1200"/>
              </a:spcBef>
              <a:spcAft>
                <a:spcPts val="0"/>
              </a:spcAft>
              <a:buNone/>
            </a:pPr>
            <a:r>
              <a:rPr lang="en" sz="1600" b="1">
                <a:solidFill>
                  <a:schemeClr val="lt1"/>
                </a:solidFill>
              </a:rPr>
              <a:t>Equipping the Saints University</a:t>
            </a:r>
            <a:endParaRPr sz="1600" b="1">
              <a:solidFill>
                <a:schemeClr val="lt1"/>
              </a:solidFill>
            </a:endParaRPr>
          </a:p>
          <a:p>
            <a:pPr marL="0" lvl="0" indent="0" algn="ctr" rtl="0">
              <a:spcBef>
                <a:spcPts val="1200"/>
              </a:spcBef>
              <a:spcAft>
                <a:spcPts val="0"/>
              </a:spcAft>
              <a:buNone/>
            </a:pPr>
            <a:r>
              <a:rPr lang="en" sz="1600" b="1">
                <a:solidFill>
                  <a:schemeClr val="lt1"/>
                </a:solidFill>
              </a:rPr>
              <a:t>APP:</a:t>
            </a:r>
            <a:endParaRPr sz="1600" b="1">
              <a:solidFill>
                <a:schemeClr val="lt1"/>
              </a:solidFill>
            </a:endParaRPr>
          </a:p>
          <a:p>
            <a:pPr marL="0" lvl="0" indent="0" algn="ctr" rtl="0">
              <a:spcBef>
                <a:spcPts val="1200"/>
              </a:spcBef>
              <a:spcAft>
                <a:spcPts val="0"/>
              </a:spcAft>
              <a:buNone/>
            </a:pPr>
            <a:r>
              <a:rPr lang="en" sz="1600" b="1">
                <a:solidFill>
                  <a:schemeClr val="lt1"/>
                </a:solidFill>
              </a:rPr>
              <a:t>Spiritual Fitness Training App</a:t>
            </a:r>
            <a:endParaRPr sz="1600" b="1">
              <a:solidFill>
                <a:schemeClr val="lt1"/>
              </a:solidFill>
            </a:endParaRPr>
          </a:p>
          <a:p>
            <a:pPr marL="0" lvl="0" indent="0" algn="ctr" rtl="0">
              <a:spcBef>
                <a:spcPts val="1200"/>
              </a:spcBef>
              <a:spcAft>
                <a:spcPts val="0"/>
              </a:spcAft>
              <a:buNone/>
            </a:pPr>
            <a:r>
              <a:rPr lang="en" sz="1400" i="1">
                <a:solidFill>
                  <a:schemeClr val="lt1"/>
                </a:solidFill>
              </a:rPr>
              <a:t>Growing in Spirit &amp; Truth</a:t>
            </a:r>
            <a:endParaRPr sz="1400">
              <a:solidFill>
                <a:schemeClr val="lt1"/>
              </a:solidFill>
            </a:endParaRPr>
          </a:p>
          <a:p>
            <a:pPr marL="0" lvl="0" indent="0" algn="ctr" rtl="0">
              <a:spcBef>
                <a:spcPts val="1200"/>
              </a:spcBef>
              <a:spcAft>
                <a:spcPts val="0"/>
              </a:spcAft>
              <a:buNone/>
            </a:pPr>
            <a:endParaRPr sz="1400">
              <a:solidFill>
                <a:schemeClr val="lt1"/>
              </a:solidFill>
            </a:endParaRPr>
          </a:p>
          <a:p>
            <a:pPr marL="0" lvl="0" indent="0" algn="ctr" rtl="0">
              <a:lnSpc>
                <a:spcPct val="115000"/>
              </a:lnSpc>
              <a:spcBef>
                <a:spcPts val="1200"/>
              </a:spcBef>
              <a:spcAft>
                <a:spcPts val="0"/>
              </a:spcAft>
              <a:buNone/>
            </a:pPr>
            <a:r>
              <a:rPr lang="en" sz="1600">
                <a:solidFill>
                  <a:srgbClr val="FFFFFF"/>
                </a:solidFill>
              </a:rPr>
              <a:t>“Train Yourself for the Purpose of Godliness” - I Timothy 4:8</a:t>
            </a:r>
            <a:endParaRPr sz="1600">
              <a:solidFill>
                <a:srgbClr val="FFFFFF"/>
              </a:solidFill>
            </a:endParaRPr>
          </a:p>
          <a:p>
            <a:pPr marL="0" lvl="0" indent="0" algn="ctr" rtl="0">
              <a:lnSpc>
                <a:spcPct val="115000"/>
              </a:lnSpc>
              <a:spcBef>
                <a:spcPts val="1200"/>
              </a:spcBef>
              <a:spcAft>
                <a:spcPts val="1200"/>
              </a:spcAft>
              <a:buNone/>
            </a:pPr>
            <a:endParaRPr sz="18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08"/>
        <p:cNvGrpSpPr/>
        <p:nvPr/>
      </p:nvGrpSpPr>
      <p:grpSpPr>
        <a:xfrm>
          <a:off x="0" y="0"/>
          <a:ext cx="0" cy="0"/>
          <a:chOff x="0" y="0"/>
          <a:chExt cx="0" cy="0"/>
        </a:xfrm>
      </p:grpSpPr>
      <p:sp>
        <p:nvSpPr>
          <p:cNvPr id="509" name="Google Shape;509;p55"/>
          <p:cNvSpPr txBox="1">
            <a:spLocks noGrp="1"/>
          </p:cNvSpPr>
          <p:nvPr>
            <p:ph type="title"/>
          </p:nvPr>
        </p:nvSpPr>
        <p:spPr>
          <a:xfrm>
            <a:off x="707125" y="1110450"/>
            <a:ext cx="2859900" cy="15186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en"/>
              <a:t>Growing Christian</a:t>
            </a:r>
            <a:endParaRPr/>
          </a:p>
          <a:p>
            <a:pPr marL="0" lvl="0" indent="0" algn="l" rtl="0">
              <a:spcBef>
                <a:spcPts val="0"/>
              </a:spcBef>
              <a:spcAft>
                <a:spcPts val="0"/>
              </a:spcAft>
              <a:buNone/>
            </a:pPr>
            <a:r>
              <a:rPr lang="en"/>
              <a:t>Defined</a:t>
            </a:r>
            <a:endParaRPr/>
          </a:p>
        </p:txBody>
      </p:sp>
      <p:sp>
        <p:nvSpPr>
          <p:cNvPr id="510" name="Google Shape;510;p55"/>
          <p:cNvSpPr txBox="1">
            <a:spLocks noGrp="1"/>
          </p:cNvSpPr>
          <p:nvPr>
            <p:ph type="subTitle" idx="4294967295"/>
          </p:nvPr>
        </p:nvSpPr>
        <p:spPr>
          <a:xfrm>
            <a:off x="3567025" y="173250"/>
            <a:ext cx="5404800" cy="47970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en" sz="2900" b="1">
                <a:solidFill>
                  <a:schemeClr val="lt1"/>
                </a:solidFill>
              </a:rPr>
              <a:t>Attending Worship Service</a:t>
            </a:r>
            <a:endParaRPr sz="2900" b="1">
              <a:solidFill>
                <a:schemeClr val="lt1"/>
              </a:solidFill>
            </a:endParaRPr>
          </a:p>
          <a:p>
            <a:pPr marL="0" lvl="0" indent="0" algn="l" rtl="0">
              <a:spcBef>
                <a:spcPts val="1200"/>
              </a:spcBef>
              <a:spcAft>
                <a:spcPts val="0"/>
              </a:spcAft>
              <a:buNone/>
            </a:pPr>
            <a:r>
              <a:rPr lang="en" sz="2900" b="1">
                <a:solidFill>
                  <a:schemeClr val="lt1"/>
                </a:solidFill>
              </a:rPr>
              <a:t>Involved in a small group, or men’s/women’s ministry</a:t>
            </a:r>
            <a:endParaRPr sz="2900" b="1">
              <a:solidFill>
                <a:schemeClr val="lt1"/>
              </a:solidFill>
            </a:endParaRPr>
          </a:p>
          <a:p>
            <a:pPr marL="0" lvl="0" indent="0" algn="l" rtl="0">
              <a:spcBef>
                <a:spcPts val="1200"/>
              </a:spcBef>
              <a:spcAft>
                <a:spcPts val="0"/>
              </a:spcAft>
              <a:buNone/>
            </a:pPr>
            <a:r>
              <a:rPr lang="en" sz="2900" b="1">
                <a:solidFill>
                  <a:schemeClr val="lt1"/>
                </a:solidFill>
              </a:rPr>
              <a:t>Serving in Ministry</a:t>
            </a:r>
            <a:endParaRPr sz="2900" b="1">
              <a:solidFill>
                <a:schemeClr val="lt1"/>
              </a:solidFill>
            </a:endParaRPr>
          </a:p>
          <a:p>
            <a:pPr marL="0" lvl="0" indent="0" algn="l" rtl="0">
              <a:spcBef>
                <a:spcPts val="1200"/>
              </a:spcBef>
              <a:spcAft>
                <a:spcPts val="0"/>
              </a:spcAft>
              <a:buNone/>
            </a:pPr>
            <a:r>
              <a:rPr lang="en" sz="2900" b="1">
                <a:solidFill>
                  <a:schemeClr val="lt1"/>
                </a:solidFill>
              </a:rPr>
              <a:t>Church member</a:t>
            </a:r>
            <a:endParaRPr sz="2900" b="1">
              <a:solidFill>
                <a:schemeClr val="lt1"/>
              </a:solidFill>
            </a:endParaRPr>
          </a:p>
          <a:p>
            <a:pPr marL="0" lvl="0" indent="0" algn="l" rtl="0">
              <a:spcBef>
                <a:spcPts val="1200"/>
              </a:spcBef>
              <a:spcAft>
                <a:spcPts val="0"/>
              </a:spcAft>
              <a:buNone/>
            </a:pPr>
            <a:r>
              <a:rPr lang="en" sz="2900" b="1">
                <a:solidFill>
                  <a:schemeClr val="lt1"/>
                </a:solidFill>
              </a:rPr>
              <a:t>Giving regularly </a:t>
            </a:r>
            <a:endParaRPr sz="2900" b="1">
              <a:solidFill>
                <a:schemeClr val="lt1"/>
              </a:solidFill>
            </a:endParaRPr>
          </a:p>
          <a:p>
            <a:pPr marL="0" lvl="0" indent="0" algn="l" rtl="0">
              <a:spcBef>
                <a:spcPts val="1200"/>
              </a:spcBef>
              <a:spcAft>
                <a:spcPts val="0"/>
              </a:spcAft>
              <a:buNone/>
            </a:pPr>
            <a:r>
              <a:rPr lang="en" sz="2900" b="1">
                <a:solidFill>
                  <a:schemeClr val="lt1"/>
                </a:solidFill>
              </a:rPr>
              <a:t>Healthy family life</a:t>
            </a:r>
            <a:endParaRPr sz="2900" b="1">
              <a:solidFill>
                <a:schemeClr val="lt1"/>
              </a:solidFill>
            </a:endParaRPr>
          </a:p>
          <a:p>
            <a:pPr marL="0" lvl="0" indent="0" algn="l" rtl="0">
              <a:spcBef>
                <a:spcPts val="1200"/>
              </a:spcBef>
              <a:spcAft>
                <a:spcPts val="0"/>
              </a:spcAft>
              <a:buNone/>
            </a:pPr>
            <a:r>
              <a:rPr lang="en" sz="2900" b="1">
                <a:solidFill>
                  <a:schemeClr val="lt1"/>
                </a:solidFill>
              </a:rPr>
              <a:t>Praying daily</a:t>
            </a:r>
            <a:endParaRPr sz="2900" b="1">
              <a:solidFill>
                <a:schemeClr val="lt1"/>
              </a:solidFill>
            </a:endParaRPr>
          </a:p>
          <a:p>
            <a:pPr marL="0" lvl="0" indent="0" algn="l" rtl="0">
              <a:spcBef>
                <a:spcPts val="1200"/>
              </a:spcBef>
              <a:spcAft>
                <a:spcPts val="0"/>
              </a:spcAft>
              <a:buNone/>
            </a:pPr>
            <a:r>
              <a:rPr lang="en" sz="2900" b="1">
                <a:solidFill>
                  <a:schemeClr val="lt1"/>
                </a:solidFill>
              </a:rPr>
              <a:t>Relational Outreach</a:t>
            </a:r>
            <a:endParaRPr sz="2900" b="1">
              <a:solidFill>
                <a:schemeClr val="lt1"/>
              </a:solidFill>
            </a:endParaRPr>
          </a:p>
          <a:p>
            <a:pPr marL="0" lvl="0" indent="0" algn="l" rtl="0">
              <a:spcBef>
                <a:spcPts val="1200"/>
              </a:spcBef>
              <a:spcAft>
                <a:spcPts val="1200"/>
              </a:spcAft>
              <a:buNone/>
            </a:pPr>
            <a:endParaRPr sz="3100" b="1">
              <a:solidFill>
                <a:schemeClr val="lt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14"/>
        <p:cNvGrpSpPr/>
        <p:nvPr/>
      </p:nvGrpSpPr>
      <p:grpSpPr>
        <a:xfrm>
          <a:off x="0" y="0"/>
          <a:ext cx="0" cy="0"/>
          <a:chOff x="0" y="0"/>
          <a:chExt cx="0" cy="0"/>
        </a:xfrm>
      </p:grpSpPr>
      <p:sp>
        <p:nvSpPr>
          <p:cNvPr id="515" name="Google Shape;515;p56"/>
          <p:cNvSpPr txBox="1">
            <a:spLocks noGrp="1"/>
          </p:cNvSpPr>
          <p:nvPr>
            <p:ph type="title"/>
          </p:nvPr>
        </p:nvSpPr>
        <p:spPr>
          <a:xfrm>
            <a:off x="174025" y="136950"/>
            <a:ext cx="3953400" cy="700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2800">
                <a:solidFill>
                  <a:srgbClr val="FFFF00"/>
                </a:solidFill>
              </a:rPr>
              <a:t>Making Disciples</a:t>
            </a:r>
            <a:endParaRPr sz="2800">
              <a:solidFill>
                <a:srgbClr val="FFFF00"/>
              </a:solidFill>
            </a:endParaRPr>
          </a:p>
        </p:txBody>
      </p:sp>
      <p:sp>
        <p:nvSpPr>
          <p:cNvPr id="516" name="Google Shape;516;p56"/>
          <p:cNvSpPr txBox="1">
            <a:spLocks noGrp="1"/>
          </p:cNvSpPr>
          <p:nvPr>
            <p:ph type="title"/>
          </p:nvPr>
        </p:nvSpPr>
        <p:spPr>
          <a:xfrm>
            <a:off x="94325" y="1713075"/>
            <a:ext cx="89586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b="0">
                <a:latin typeface="Roboto"/>
                <a:ea typeface="Roboto"/>
                <a:cs typeface="Roboto"/>
                <a:sym typeface="Roboto"/>
              </a:rPr>
              <a:t>Go, therefore, and make disciples of all nations, baptizing them in the name of the Father and of the Son and of the Holy Spirit,</a:t>
            </a:r>
            <a:r>
              <a:rPr lang="en" sz="3000">
                <a:latin typeface="Roboto"/>
                <a:ea typeface="Roboto"/>
                <a:cs typeface="Roboto"/>
                <a:sym typeface="Roboto"/>
              </a:rPr>
              <a:t> </a:t>
            </a:r>
            <a:r>
              <a:rPr lang="en" sz="3000" b="0">
                <a:latin typeface="Roboto"/>
                <a:ea typeface="Roboto"/>
                <a:cs typeface="Roboto"/>
                <a:sym typeface="Roboto"/>
              </a:rPr>
              <a:t>teaching them to observe everything I have commanded you. And remember, I am with you always,</a:t>
            </a:r>
            <a:r>
              <a:rPr lang="en" sz="2550" b="0">
                <a:latin typeface="Roboto"/>
                <a:ea typeface="Roboto"/>
                <a:cs typeface="Roboto"/>
                <a:sym typeface="Roboto"/>
              </a:rPr>
              <a:t> </a:t>
            </a:r>
            <a:r>
              <a:rPr lang="en" sz="3000" b="0">
                <a:latin typeface="Roboto"/>
                <a:ea typeface="Roboto"/>
                <a:cs typeface="Roboto"/>
                <a:sym typeface="Roboto"/>
              </a:rPr>
              <a:t>to the end of the age.”</a:t>
            </a:r>
            <a:endParaRPr sz="3000" b="0">
              <a:latin typeface="Roboto"/>
              <a:ea typeface="Roboto"/>
              <a:cs typeface="Roboto"/>
              <a:sym typeface="Roboto"/>
            </a:endParaRPr>
          </a:p>
          <a:p>
            <a:pPr marL="0" lvl="0" indent="0" algn="ctr" rtl="0">
              <a:spcBef>
                <a:spcPts val="0"/>
              </a:spcBef>
              <a:spcAft>
                <a:spcPts val="0"/>
              </a:spcAft>
              <a:buNone/>
            </a:pPr>
            <a:endParaRPr sz="3000" b="0">
              <a:latin typeface="Roboto"/>
              <a:ea typeface="Roboto"/>
              <a:cs typeface="Roboto"/>
              <a:sym typeface="Roboto"/>
            </a:endParaRPr>
          </a:p>
          <a:p>
            <a:pPr marL="0" lvl="0" indent="0" algn="ctr" rtl="0">
              <a:spcBef>
                <a:spcPts val="0"/>
              </a:spcBef>
              <a:spcAft>
                <a:spcPts val="0"/>
              </a:spcAft>
              <a:buNone/>
            </a:pPr>
            <a:r>
              <a:rPr lang="en" sz="3000" b="0">
                <a:latin typeface="Roboto"/>
                <a:ea typeface="Roboto"/>
                <a:cs typeface="Roboto"/>
                <a:sym typeface="Roboto"/>
              </a:rPr>
              <a:t>Matthew 28:19-20</a:t>
            </a:r>
            <a:endParaRPr sz="3000" b="0">
              <a:latin typeface="Roboto"/>
              <a:ea typeface="Roboto"/>
              <a:cs typeface="Roboto"/>
              <a:sym typeface="Roboto"/>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20"/>
        <p:cNvGrpSpPr/>
        <p:nvPr/>
      </p:nvGrpSpPr>
      <p:grpSpPr>
        <a:xfrm>
          <a:off x="0" y="0"/>
          <a:ext cx="0" cy="0"/>
          <a:chOff x="0" y="0"/>
          <a:chExt cx="0" cy="0"/>
        </a:xfrm>
      </p:grpSpPr>
      <p:sp>
        <p:nvSpPr>
          <p:cNvPr id="521" name="Google Shape;521;p57"/>
          <p:cNvSpPr txBox="1"/>
          <p:nvPr/>
        </p:nvSpPr>
        <p:spPr>
          <a:xfrm>
            <a:off x="5263250" y="179550"/>
            <a:ext cx="38229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b="1">
                <a:solidFill>
                  <a:srgbClr val="FFFF00"/>
                </a:solidFill>
                <a:latin typeface="Maven Pro"/>
                <a:ea typeface="Maven Pro"/>
                <a:cs typeface="Maven Pro"/>
                <a:sym typeface="Maven Pro"/>
              </a:rPr>
              <a:t>Equipping the Saints</a:t>
            </a:r>
            <a:endParaRPr>
              <a:solidFill>
                <a:srgbClr val="FFFF00"/>
              </a:solidFill>
            </a:endParaRPr>
          </a:p>
        </p:txBody>
      </p:sp>
      <p:sp>
        <p:nvSpPr>
          <p:cNvPr id="522" name="Google Shape;522;p57"/>
          <p:cNvSpPr txBox="1">
            <a:spLocks noGrp="1"/>
          </p:cNvSpPr>
          <p:nvPr>
            <p:ph type="title"/>
          </p:nvPr>
        </p:nvSpPr>
        <p:spPr>
          <a:xfrm>
            <a:off x="94325" y="1713075"/>
            <a:ext cx="89586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b="0">
                <a:latin typeface="Roboto"/>
                <a:ea typeface="Roboto"/>
                <a:cs typeface="Roboto"/>
                <a:sym typeface="Roboto"/>
              </a:rPr>
              <a:t>“And he himself gave some to be apostles, some prophets, some evangelists, some pastors and teachers, to equip the saints for the work of ministry, to build up the body of Christ…” </a:t>
            </a:r>
            <a:endParaRPr sz="4800" b="0">
              <a:latin typeface="Roboto"/>
              <a:ea typeface="Roboto"/>
              <a:cs typeface="Roboto"/>
              <a:sym typeface="Roboto"/>
            </a:endParaRPr>
          </a:p>
          <a:p>
            <a:pPr marL="0" lvl="0" indent="0" algn="ctr" rtl="0">
              <a:spcBef>
                <a:spcPts val="0"/>
              </a:spcBef>
              <a:spcAft>
                <a:spcPts val="0"/>
              </a:spcAft>
              <a:buNone/>
            </a:pPr>
            <a:endParaRPr sz="3000" b="0">
              <a:latin typeface="Roboto"/>
              <a:ea typeface="Roboto"/>
              <a:cs typeface="Roboto"/>
              <a:sym typeface="Roboto"/>
            </a:endParaRPr>
          </a:p>
          <a:p>
            <a:pPr marL="0" lvl="0" indent="0" algn="ctr" rtl="0">
              <a:spcBef>
                <a:spcPts val="0"/>
              </a:spcBef>
              <a:spcAft>
                <a:spcPts val="0"/>
              </a:spcAft>
              <a:buNone/>
            </a:pPr>
            <a:r>
              <a:rPr lang="en" sz="3000" b="0">
                <a:latin typeface="Roboto"/>
                <a:ea typeface="Roboto"/>
                <a:cs typeface="Roboto"/>
                <a:sym typeface="Roboto"/>
              </a:rPr>
              <a:t>Ephesians 4:11-12</a:t>
            </a:r>
            <a:endParaRPr sz="3000" b="0">
              <a:latin typeface="Roboto"/>
              <a:ea typeface="Roboto"/>
              <a:cs typeface="Roboto"/>
              <a:sym typeface="Roboto"/>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26"/>
        <p:cNvGrpSpPr/>
        <p:nvPr/>
      </p:nvGrpSpPr>
      <p:grpSpPr>
        <a:xfrm>
          <a:off x="0" y="0"/>
          <a:ext cx="0" cy="0"/>
          <a:chOff x="0" y="0"/>
          <a:chExt cx="0" cy="0"/>
        </a:xfrm>
      </p:grpSpPr>
      <p:sp>
        <p:nvSpPr>
          <p:cNvPr id="527" name="Google Shape;527;p58"/>
          <p:cNvSpPr txBox="1"/>
          <p:nvPr/>
        </p:nvSpPr>
        <p:spPr>
          <a:xfrm>
            <a:off x="174025" y="4411425"/>
            <a:ext cx="36174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b="1">
                <a:solidFill>
                  <a:srgbClr val="FFFF00"/>
                </a:solidFill>
                <a:latin typeface="Maven Pro"/>
                <a:ea typeface="Maven Pro"/>
                <a:cs typeface="Maven Pro"/>
                <a:sym typeface="Maven Pro"/>
              </a:rPr>
              <a:t>Teaching the Word</a:t>
            </a:r>
            <a:endParaRPr>
              <a:solidFill>
                <a:srgbClr val="FFFF00"/>
              </a:solidFill>
            </a:endParaRPr>
          </a:p>
        </p:txBody>
      </p:sp>
      <p:sp>
        <p:nvSpPr>
          <p:cNvPr id="528" name="Google Shape;528;p58"/>
          <p:cNvSpPr txBox="1">
            <a:spLocks noGrp="1"/>
          </p:cNvSpPr>
          <p:nvPr>
            <p:ph type="title"/>
          </p:nvPr>
        </p:nvSpPr>
        <p:spPr>
          <a:xfrm>
            <a:off x="92700" y="901825"/>
            <a:ext cx="89586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b="0">
                <a:latin typeface="Roboto"/>
                <a:ea typeface="Roboto"/>
                <a:cs typeface="Roboto"/>
                <a:sym typeface="Roboto"/>
              </a:rPr>
              <a:t>“Preach the Word; be ready in season and out of season; correct, rebuke, and encourage with great patience and teaching.” </a:t>
            </a:r>
            <a:endParaRPr sz="4800" b="0">
              <a:latin typeface="Roboto"/>
              <a:ea typeface="Roboto"/>
              <a:cs typeface="Roboto"/>
              <a:sym typeface="Roboto"/>
            </a:endParaRPr>
          </a:p>
          <a:p>
            <a:pPr marL="0" lvl="0" indent="0" algn="ctr" rtl="0">
              <a:spcBef>
                <a:spcPts val="0"/>
              </a:spcBef>
              <a:spcAft>
                <a:spcPts val="0"/>
              </a:spcAft>
              <a:buNone/>
            </a:pPr>
            <a:endParaRPr sz="3000" b="0">
              <a:latin typeface="Roboto"/>
              <a:ea typeface="Roboto"/>
              <a:cs typeface="Roboto"/>
              <a:sym typeface="Roboto"/>
            </a:endParaRPr>
          </a:p>
          <a:p>
            <a:pPr marL="0" lvl="0" indent="0" algn="ctr" rtl="0">
              <a:spcBef>
                <a:spcPts val="0"/>
              </a:spcBef>
              <a:spcAft>
                <a:spcPts val="0"/>
              </a:spcAft>
              <a:buNone/>
            </a:pPr>
            <a:r>
              <a:rPr lang="en" sz="3000" b="0">
                <a:latin typeface="Roboto"/>
                <a:ea typeface="Roboto"/>
                <a:cs typeface="Roboto"/>
                <a:sym typeface="Roboto"/>
              </a:rPr>
              <a:t>II Timothy 4:2</a:t>
            </a:r>
            <a:endParaRPr sz="3000" b="0">
              <a:latin typeface="Roboto"/>
              <a:ea typeface="Roboto"/>
              <a:cs typeface="Roboto"/>
              <a:sym typeface="Roboto"/>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2"/>
        <p:cNvGrpSpPr/>
        <p:nvPr/>
      </p:nvGrpSpPr>
      <p:grpSpPr>
        <a:xfrm>
          <a:off x="0" y="0"/>
          <a:ext cx="0" cy="0"/>
          <a:chOff x="0" y="0"/>
          <a:chExt cx="0" cy="0"/>
        </a:xfrm>
      </p:grpSpPr>
      <p:sp>
        <p:nvSpPr>
          <p:cNvPr id="533" name="Google Shape;533;p59"/>
          <p:cNvSpPr txBox="1"/>
          <p:nvPr/>
        </p:nvSpPr>
        <p:spPr>
          <a:xfrm>
            <a:off x="4572000" y="4411425"/>
            <a:ext cx="45648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b="1">
                <a:solidFill>
                  <a:srgbClr val="FFFF00"/>
                </a:solidFill>
                <a:latin typeface="Maven Pro"/>
                <a:ea typeface="Maven Pro"/>
                <a:cs typeface="Maven Pro"/>
                <a:sym typeface="Maven Pro"/>
              </a:rPr>
              <a:t>Training in Righteousness</a:t>
            </a:r>
            <a:endParaRPr>
              <a:solidFill>
                <a:srgbClr val="FFFF00"/>
              </a:solidFill>
            </a:endParaRPr>
          </a:p>
        </p:txBody>
      </p:sp>
      <p:sp>
        <p:nvSpPr>
          <p:cNvPr id="534" name="Google Shape;534;p59"/>
          <p:cNvSpPr txBox="1">
            <a:spLocks noGrp="1"/>
          </p:cNvSpPr>
          <p:nvPr>
            <p:ph type="title"/>
          </p:nvPr>
        </p:nvSpPr>
        <p:spPr>
          <a:xfrm>
            <a:off x="92700" y="952988"/>
            <a:ext cx="89586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b="0">
                <a:latin typeface="Roboto"/>
                <a:ea typeface="Roboto"/>
                <a:cs typeface="Roboto"/>
                <a:sym typeface="Roboto"/>
              </a:rPr>
              <a:t>“All Scripture is inspired by God and is profitable for teaching, for rebuking, for correcting, for training in righteousness.” </a:t>
            </a:r>
            <a:endParaRPr sz="4800" b="0">
              <a:latin typeface="Roboto"/>
              <a:ea typeface="Roboto"/>
              <a:cs typeface="Roboto"/>
              <a:sym typeface="Roboto"/>
            </a:endParaRPr>
          </a:p>
          <a:p>
            <a:pPr marL="0" lvl="0" indent="0" algn="ctr" rtl="0">
              <a:spcBef>
                <a:spcPts val="0"/>
              </a:spcBef>
              <a:spcAft>
                <a:spcPts val="0"/>
              </a:spcAft>
              <a:buNone/>
            </a:pPr>
            <a:endParaRPr sz="3000" b="0">
              <a:latin typeface="Roboto"/>
              <a:ea typeface="Roboto"/>
              <a:cs typeface="Roboto"/>
              <a:sym typeface="Roboto"/>
            </a:endParaRPr>
          </a:p>
          <a:p>
            <a:pPr marL="0" lvl="0" indent="0" algn="ctr" rtl="0">
              <a:spcBef>
                <a:spcPts val="0"/>
              </a:spcBef>
              <a:spcAft>
                <a:spcPts val="0"/>
              </a:spcAft>
              <a:buNone/>
            </a:pPr>
            <a:r>
              <a:rPr lang="en" sz="3000" b="0">
                <a:latin typeface="Roboto"/>
                <a:ea typeface="Roboto"/>
                <a:cs typeface="Roboto"/>
                <a:sym typeface="Roboto"/>
              </a:rPr>
              <a:t>II Timothy 3:16</a:t>
            </a:r>
            <a:endParaRPr sz="3000" b="0">
              <a:latin typeface="Roboto"/>
              <a:ea typeface="Roboto"/>
              <a:cs typeface="Roboto"/>
              <a:sym typeface="Roboto"/>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8"/>
        <p:cNvGrpSpPr/>
        <p:nvPr/>
      </p:nvGrpSpPr>
      <p:grpSpPr>
        <a:xfrm>
          <a:off x="0" y="0"/>
          <a:ext cx="0" cy="0"/>
          <a:chOff x="0" y="0"/>
          <a:chExt cx="0" cy="0"/>
        </a:xfrm>
      </p:grpSpPr>
      <p:sp>
        <p:nvSpPr>
          <p:cNvPr id="539" name="Google Shape;539;p60"/>
          <p:cNvSpPr txBox="1">
            <a:spLocks noGrp="1"/>
          </p:cNvSpPr>
          <p:nvPr>
            <p:ph type="subTitle" idx="4294967295"/>
          </p:nvPr>
        </p:nvSpPr>
        <p:spPr>
          <a:xfrm>
            <a:off x="211300" y="487200"/>
            <a:ext cx="8745300" cy="411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200">
                <a:solidFill>
                  <a:schemeClr val="lt1"/>
                </a:solidFill>
                <a:latin typeface="Arial"/>
                <a:ea typeface="Arial"/>
                <a:cs typeface="Arial"/>
                <a:sym typeface="Arial"/>
              </a:rPr>
              <a:t>Hill Country Bible Church Georgetown is a church where…</a:t>
            </a:r>
            <a:endParaRPr sz="3200">
              <a:solidFill>
                <a:schemeClr val="lt1"/>
              </a:solidFill>
              <a:latin typeface="Arial"/>
              <a:ea typeface="Arial"/>
              <a:cs typeface="Arial"/>
              <a:sym typeface="Arial"/>
            </a:endParaRPr>
          </a:p>
          <a:p>
            <a:pPr marL="0" lvl="0" indent="0" algn="l" rtl="0">
              <a:spcBef>
                <a:spcPts val="0"/>
              </a:spcBef>
              <a:spcAft>
                <a:spcPts val="0"/>
              </a:spcAft>
              <a:buNone/>
            </a:pPr>
            <a:endParaRPr sz="3200">
              <a:solidFill>
                <a:schemeClr val="lt1"/>
              </a:solidFill>
              <a:latin typeface="Arial"/>
              <a:ea typeface="Arial"/>
              <a:cs typeface="Arial"/>
              <a:sym typeface="Arial"/>
            </a:endParaRPr>
          </a:p>
          <a:p>
            <a:pPr marL="0" lvl="0" indent="0" algn="l" rtl="0">
              <a:spcBef>
                <a:spcPts val="0"/>
              </a:spcBef>
              <a:spcAft>
                <a:spcPts val="0"/>
              </a:spcAft>
              <a:buNone/>
            </a:pPr>
            <a:r>
              <a:rPr lang="en" sz="3200">
                <a:solidFill>
                  <a:srgbClr val="FFFF00"/>
                </a:solidFill>
                <a:latin typeface="Arial"/>
                <a:ea typeface="Arial"/>
                <a:cs typeface="Arial"/>
                <a:sym typeface="Arial"/>
              </a:rPr>
              <a:t>• Everybody is Welcome</a:t>
            </a:r>
            <a:endParaRPr sz="3200">
              <a:solidFill>
                <a:srgbClr val="FFFF00"/>
              </a:solidFill>
              <a:latin typeface="Arial"/>
              <a:ea typeface="Arial"/>
              <a:cs typeface="Arial"/>
              <a:sym typeface="Arial"/>
            </a:endParaRPr>
          </a:p>
          <a:p>
            <a:pPr marL="0" lvl="0" indent="0" algn="l" rtl="0">
              <a:spcBef>
                <a:spcPts val="0"/>
              </a:spcBef>
              <a:spcAft>
                <a:spcPts val="0"/>
              </a:spcAft>
              <a:buNone/>
            </a:pPr>
            <a:r>
              <a:rPr lang="en" sz="3200">
                <a:solidFill>
                  <a:srgbClr val="FFFF00"/>
                </a:solidFill>
                <a:latin typeface="Arial"/>
                <a:ea typeface="Arial"/>
                <a:cs typeface="Arial"/>
                <a:sym typeface="Arial"/>
              </a:rPr>
              <a:t>• Nobody is Perfect</a:t>
            </a:r>
            <a:endParaRPr sz="3200">
              <a:solidFill>
                <a:srgbClr val="FFFF00"/>
              </a:solidFill>
              <a:latin typeface="Arial"/>
              <a:ea typeface="Arial"/>
              <a:cs typeface="Arial"/>
              <a:sym typeface="Arial"/>
            </a:endParaRPr>
          </a:p>
          <a:p>
            <a:pPr marL="0" lvl="0" indent="0" algn="l" rtl="0">
              <a:spcBef>
                <a:spcPts val="0"/>
              </a:spcBef>
              <a:spcAft>
                <a:spcPts val="0"/>
              </a:spcAft>
              <a:buNone/>
            </a:pPr>
            <a:r>
              <a:rPr lang="en" sz="3200">
                <a:solidFill>
                  <a:srgbClr val="FFFF00"/>
                </a:solidFill>
                <a:latin typeface="Arial"/>
                <a:ea typeface="Arial"/>
                <a:cs typeface="Arial"/>
                <a:sym typeface="Arial"/>
              </a:rPr>
              <a:t>• Anything is Possible.</a:t>
            </a:r>
            <a:endParaRPr sz="3200">
              <a:solidFill>
                <a:srgbClr val="FFFF00"/>
              </a:solidFill>
              <a:latin typeface="Arial"/>
              <a:ea typeface="Arial"/>
              <a:cs typeface="Arial"/>
              <a:sym typeface="Arial"/>
            </a:endParaRPr>
          </a:p>
          <a:p>
            <a:pPr marL="0" lvl="0" indent="0" algn="ctr" rtl="0">
              <a:lnSpc>
                <a:spcPct val="115000"/>
              </a:lnSpc>
              <a:spcBef>
                <a:spcPts val="0"/>
              </a:spcBef>
              <a:spcAft>
                <a:spcPts val="0"/>
              </a:spcAft>
              <a:buNone/>
            </a:pPr>
            <a:endParaRPr sz="2200">
              <a:solidFill>
                <a:schemeClr val="lt1"/>
              </a:solidFill>
            </a:endParaRPr>
          </a:p>
          <a:p>
            <a:pPr marL="0" lvl="0" indent="0" algn="ctr" rtl="0">
              <a:lnSpc>
                <a:spcPct val="115000"/>
              </a:lnSpc>
              <a:spcBef>
                <a:spcPts val="1200"/>
              </a:spcBef>
              <a:spcAft>
                <a:spcPts val="1200"/>
              </a:spcAft>
              <a:buNone/>
            </a:pP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02"/>
        <p:cNvGrpSpPr/>
        <p:nvPr/>
      </p:nvGrpSpPr>
      <p:grpSpPr>
        <a:xfrm>
          <a:off x="0" y="0"/>
          <a:ext cx="0" cy="0"/>
          <a:chOff x="0" y="0"/>
          <a:chExt cx="0" cy="0"/>
        </a:xfrm>
      </p:grpSpPr>
      <p:sp>
        <p:nvSpPr>
          <p:cNvPr id="303" name="Google Shape;303;p18"/>
          <p:cNvSpPr txBox="1">
            <a:spLocks noGrp="1"/>
          </p:cNvSpPr>
          <p:nvPr>
            <p:ph type="subTitle" idx="4294967295"/>
          </p:nvPr>
        </p:nvSpPr>
        <p:spPr>
          <a:xfrm>
            <a:off x="186625" y="351525"/>
            <a:ext cx="8646600" cy="411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200">
                <a:solidFill>
                  <a:srgbClr val="FFFF00"/>
                </a:solidFill>
                <a:latin typeface="Arial"/>
                <a:ea typeface="Arial"/>
                <a:cs typeface="Arial"/>
                <a:sym typeface="Arial"/>
              </a:rPr>
              <a:t>Our Core Distinctives:</a:t>
            </a:r>
            <a:endParaRPr sz="3200">
              <a:solidFill>
                <a:srgbClr val="FFFF00"/>
              </a:solidFill>
              <a:latin typeface="Arial"/>
              <a:ea typeface="Arial"/>
              <a:cs typeface="Arial"/>
              <a:sym typeface="Arial"/>
            </a:endParaRPr>
          </a:p>
          <a:p>
            <a:pPr marL="0" lvl="0" indent="0" algn="l" rtl="0">
              <a:spcBef>
                <a:spcPts val="0"/>
              </a:spcBef>
              <a:spcAft>
                <a:spcPts val="0"/>
              </a:spcAft>
              <a:buNone/>
            </a:pPr>
            <a:endParaRPr sz="3200">
              <a:solidFill>
                <a:schemeClr val="lt1"/>
              </a:solidFill>
              <a:latin typeface="Arial"/>
              <a:ea typeface="Arial"/>
              <a:cs typeface="Arial"/>
              <a:sym typeface="Arial"/>
            </a:endParaRPr>
          </a:p>
          <a:p>
            <a:pPr marL="0" lvl="0" indent="0" algn="l" rtl="0">
              <a:spcBef>
                <a:spcPts val="0"/>
              </a:spcBef>
              <a:spcAft>
                <a:spcPts val="0"/>
              </a:spcAft>
              <a:buNone/>
            </a:pPr>
            <a:r>
              <a:rPr lang="en" sz="3200">
                <a:solidFill>
                  <a:schemeClr val="lt1"/>
                </a:solidFill>
                <a:latin typeface="Arial"/>
                <a:ea typeface="Arial"/>
                <a:cs typeface="Arial"/>
                <a:sym typeface="Arial"/>
              </a:rPr>
              <a:t>- Unwavering Commitment to </a:t>
            </a:r>
            <a:r>
              <a:rPr lang="en" sz="3200">
                <a:solidFill>
                  <a:srgbClr val="FFFF00"/>
                </a:solidFill>
                <a:latin typeface="Arial"/>
                <a:ea typeface="Arial"/>
                <a:cs typeface="Arial"/>
                <a:sym typeface="Arial"/>
              </a:rPr>
              <a:t>Grace</a:t>
            </a:r>
            <a:r>
              <a:rPr lang="en" sz="3200">
                <a:solidFill>
                  <a:schemeClr val="lt1"/>
                </a:solidFill>
                <a:latin typeface="Arial"/>
                <a:ea typeface="Arial"/>
                <a:cs typeface="Arial"/>
                <a:sym typeface="Arial"/>
              </a:rPr>
              <a:t> Theology</a:t>
            </a:r>
            <a:endParaRPr sz="3200">
              <a:solidFill>
                <a:schemeClr val="lt1"/>
              </a:solidFill>
              <a:latin typeface="Arial"/>
              <a:ea typeface="Arial"/>
              <a:cs typeface="Arial"/>
              <a:sym typeface="Arial"/>
            </a:endParaRPr>
          </a:p>
          <a:p>
            <a:pPr marL="0" lvl="0" indent="0" algn="ctr" rtl="0">
              <a:spcBef>
                <a:spcPts val="0"/>
              </a:spcBef>
              <a:spcAft>
                <a:spcPts val="0"/>
              </a:spcAft>
              <a:buNone/>
            </a:pPr>
            <a:endParaRPr sz="1100">
              <a:solidFill>
                <a:schemeClr val="lt1"/>
              </a:solidFill>
              <a:latin typeface="Arial"/>
              <a:ea typeface="Arial"/>
              <a:cs typeface="Arial"/>
              <a:sym typeface="Arial"/>
            </a:endParaRPr>
          </a:p>
          <a:p>
            <a:pPr marL="0" lvl="0" indent="0" algn="ctr" rtl="0">
              <a:spcBef>
                <a:spcPts val="0"/>
              </a:spcBef>
              <a:spcAft>
                <a:spcPts val="0"/>
              </a:spcAft>
              <a:buNone/>
            </a:pPr>
            <a:r>
              <a:rPr lang="en" sz="2800" i="1">
                <a:solidFill>
                  <a:schemeClr val="lt1"/>
                </a:solidFill>
                <a:latin typeface="Arial"/>
                <a:ea typeface="Arial"/>
                <a:cs typeface="Arial"/>
                <a:sym typeface="Arial"/>
              </a:rPr>
              <a:t>“Salvation is by grace alone, </a:t>
            </a:r>
            <a:endParaRPr sz="2800" i="1">
              <a:solidFill>
                <a:schemeClr val="lt1"/>
              </a:solidFill>
              <a:latin typeface="Arial"/>
              <a:ea typeface="Arial"/>
              <a:cs typeface="Arial"/>
              <a:sym typeface="Arial"/>
            </a:endParaRPr>
          </a:p>
          <a:p>
            <a:pPr marL="0" lvl="0" indent="0" algn="ctr" rtl="0">
              <a:spcBef>
                <a:spcPts val="0"/>
              </a:spcBef>
              <a:spcAft>
                <a:spcPts val="0"/>
              </a:spcAft>
              <a:buNone/>
            </a:pPr>
            <a:r>
              <a:rPr lang="en" sz="2800" i="1">
                <a:solidFill>
                  <a:schemeClr val="lt1"/>
                </a:solidFill>
                <a:latin typeface="Arial"/>
                <a:ea typeface="Arial"/>
                <a:cs typeface="Arial"/>
                <a:sym typeface="Arial"/>
              </a:rPr>
              <a:t>through faith alone,</a:t>
            </a:r>
            <a:endParaRPr sz="2800" i="1">
              <a:solidFill>
                <a:schemeClr val="lt1"/>
              </a:solidFill>
              <a:latin typeface="Arial"/>
              <a:ea typeface="Arial"/>
              <a:cs typeface="Arial"/>
              <a:sym typeface="Arial"/>
            </a:endParaRPr>
          </a:p>
          <a:p>
            <a:pPr marL="0" lvl="0" indent="0" algn="ctr" rtl="0">
              <a:spcBef>
                <a:spcPts val="0"/>
              </a:spcBef>
              <a:spcAft>
                <a:spcPts val="0"/>
              </a:spcAft>
              <a:buNone/>
            </a:pPr>
            <a:r>
              <a:rPr lang="en" sz="2800" i="1">
                <a:solidFill>
                  <a:schemeClr val="lt1"/>
                </a:solidFill>
                <a:latin typeface="Arial"/>
                <a:ea typeface="Arial"/>
                <a:cs typeface="Arial"/>
                <a:sym typeface="Arial"/>
              </a:rPr>
              <a:t> in Christ alone.”</a:t>
            </a:r>
            <a:endParaRPr sz="2800" i="1">
              <a:solidFill>
                <a:schemeClr val="lt1"/>
              </a:solidFill>
              <a:latin typeface="Arial"/>
              <a:ea typeface="Arial"/>
              <a:cs typeface="Arial"/>
              <a:sym typeface="Arial"/>
            </a:endParaRPr>
          </a:p>
          <a:p>
            <a:pPr marL="0" lvl="0" indent="0" algn="l" rtl="0">
              <a:spcBef>
                <a:spcPts val="0"/>
              </a:spcBef>
              <a:spcAft>
                <a:spcPts val="0"/>
              </a:spcAft>
              <a:buNone/>
            </a:pPr>
            <a:endParaRPr sz="3200">
              <a:solidFill>
                <a:schemeClr val="lt1"/>
              </a:solidFill>
              <a:latin typeface="Arial"/>
              <a:ea typeface="Arial"/>
              <a:cs typeface="Arial"/>
              <a:sym typeface="Arial"/>
            </a:endParaRPr>
          </a:p>
          <a:p>
            <a:pPr marL="0" lvl="0" indent="0" algn="l" rtl="0">
              <a:spcBef>
                <a:spcPts val="0"/>
              </a:spcBef>
              <a:spcAft>
                <a:spcPts val="0"/>
              </a:spcAft>
              <a:buNone/>
            </a:pPr>
            <a:r>
              <a:rPr lang="en" sz="3200">
                <a:solidFill>
                  <a:schemeClr val="lt1"/>
                </a:solidFill>
                <a:latin typeface="Arial"/>
                <a:ea typeface="Arial"/>
                <a:cs typeface="Arial"/>
                <a:sym typeface="Arial"/>
              </a:rPr>
              <a:t>- Radical Giving to </a:t>
            </a:r>
            <a:r>
              <a:rPr lang="en" sz="3200">
                <a:solidFill>
                  <a:srgbClr val="FFFF00"/>
                </a:solidFill>
                <a:latin typeface="Arial"/>
                <a:ea typeface="Arial"/>
                <a:cs typeface="Arial"/>
                <a:sym typeface="Arial"/>
              </a:rPr>
              <a:t>Missions</a:t>
            </a:r>
            <a:r>
              <a:rPr lang="en" sz="3200">
                <a:solidFill>
                  <a:schemeClr val="lt1"/>
                </a:solidFill>
                <a:latin typeface="Arial"/>
                <a:ea typeface="Arial"/>
                <a:cs typeface="Arial"/>
                <a:sym typeface="Arial"/>
              </a:rPr>
              <a:t> (local and foreign)</a:t>
            </a:r>
            <a:endParaRPr sz="3200">
              <a:solidFill>
                <a:schemeClr val="lt1"/>
              </a:solidFill>
              <a:latin typeface="Arial"/>
              <a:ea typeface="Arial"/>
              <a:cs typeface="Arial"/>
              <a:sym typeface="Arial"/>
            </a:endParaRPr>
          </a:p>
          <a:p>
            <a:pPr marL="0" lvl="0" indent="0" algn="l" rtl="0">
              <a:spcBef>
                <a:spcPts val="0"/>
              </a:spcBef>
              <a:spcAft>
                <a:spcPts val="0"/>
              </a:spcAft>
              <a:buNone/>
            </a:pPr>
            <a:endParaRPr sz="3200">
              <a:solidFill>
                <a:schemeClr val="lt1"/>
              </a:solidFill>
              <a:latin typeface="Arial"/>
              <a:ea typeface="Arial"/>
              <a:cs typeface="Arial"/>
              <a:sym typeface="Arial"/>
            </a:endParaRPr>
          </a:p>
          <a:p>
            <a:pPr marL="0" lvl="0" indent="0" algn="ctr" rtl="0">
              <a:lnSpc>
                <a:spcPct val="115000"/>
              </a:lnSpc>
              <a:spcBef>
                <a:spcPts val="0"/>
              </a:spcBef>
              <a:spcAft>
                <a:spcPts val="0"/>
              </a:spcAft>
              <a:buNone/>
            </a:pPr>
            <a:endParaRPr sz="2200">
              <a:solidFill>
                <a:schemeClr val="lt1"/>
              </a:solidFill>
            </a:endParaRPr>
          </a:p>
          <a:p>
            <a:pPr marL="0" lvl="0" indent="0" algn="ctr" rtl="0">
              <a:lnSpc>
                <a:spcPct val="115000"/>
              </a:lnSpc>
              <a:spcBef>
                <a:spcPts val="1200"/>
              </a:spcBef>
              <a:spcAft>
                <a:spcPts val="1200"/>
              </a:spcAft>
              <a:buNone/>
            </a:pP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07"/>
        <p:cNvGrpSpPr/>
        <p:nvPr/>
      </p:nvGrpSpPr>
      <p:grpSpPr>
        <a:xfrm>
          <a:off x="0" y="0"/>
          <a:ext cx="0" cy="0"/>
          <a:chOff x="0" y="0"/>
          <a:chExt cx="0" cy="0"/>
        </a:xfrm>
      </p:grpSpPr>
      <p:sp>
        <p:nvSpPr>
          <p:cNvPr id="308" name="Google Shape;308;p19"/>
          <p:cNvSpPr txBox="1">
            <a:spLocks noGrp="1"/>
          </p:cNvSpPr>
          <p:nvPr>
            <p:ph type="title"/>
          </p:nvPr>
        </p:nvSpPr>
        <p:spPr>
          <a:xfrm>
            <a:off x="810600" y="1039200"/>
            <a:ext cx="75228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00"/>
                </a:solidFill>
              </a:rPr>
              <a:t>Looking Back</a:t>
            </a:r>
            <a:endParaRPr>
              <a:solidFill>
                <a:srgbClr val="FFFF00"/>
              </a:solidFill>
            </a:endParaRPr>
          </a:p>
          <a:p>
            <a:pPr marL="0" lvl="0" indent="0" algn="ctr" rtl="0">
              <a:spcBef>
                <a:spcPts val="0"/>
              </a:spcBef>
              <a:spcAft>
                <a:spcPts val="0"/>
              </a:spcAft>
              <a:buNone/>
            </a:pPr>
            <a:endParaRPr/>
          </a:p>
          <a:p>
            <a:pPr marL="0" lvl="0" indent="0" algn="ctr" rtl="0">
              <a:spcBef>
                <a:spcPts val="0"/>
              </a:spcBef>
              <a:spcAft>
                <a:spcPts val="0"/>
              </a:spcAft>
              <a:buNone/>
            </a:pPr>
            <a:r>
              <a:rPr lang="en"/>
              <a:t>COVID to 2024</a:t>
            </a:r>
            <a:endParaRPr sz="33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12"/>
        <p:cNvGrpSpPr/>
        <p:nvPr/>
      </p:nvGrpSpPr>
      <p:grpSpPr>
        <a:xfrm>
          <a:off x="0" y="0"/>
          <a:ext cx="0" cy="0"/>
          <a:chOff x="0" y="0"/>
          <a:chExt cx="0" cy="0"/>
        </a:xfrm>
      </p:grpSpPr>
      <p:sp>
        <p:nvSpPr>
          <p:cNvPr id="313" name="Google Shape;313;p20"/>
          <p:cNvSpPr txBox="1">
            <a:spLocks noGrp="1"/>
          </p:cNvSpPr>
          <p:nvPr>
            <p:ph type="title"/>
          </p:nvPr>
        </p:nvSpPr>
        <p:spPr>
          <a:xfrm>
            <a:off x="810600" y="1039200"/>
            <a:ext cx="75228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00"/>
                </a:solidFill>
              </a:rPr>
              <a:t>Operational Changes</a:t>
            </a:r>
            <a:endParaRPr sz="33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17"/>
        <p:cNvGrpSpPr/>
        <p:nvPr/>
      </p:nvGrpSpPr>
      <p:grpSpPr>
        <a:xfrm>
          <a:off x="0" y="0"/>
          <a:ext cx="0" cy="0"/>
          <a:chOff x="0" y="0"/>
          <a:chExt cx="0" cy="0"/>
        </a:xfrm>
      </p:grpSpPr>
      <p:pic>
        <p:nvPicPr>
          <p:cNvPr id="318" name="Google Shape;318;p21"/>
          <p:cNvPicPr preferRelativeResize="0"/>
          <p:nvPr/>
        </p:nvPicPr>
        <p:blipFill>
          <a:blip r:embed="rId4">
            <a:alphaModFix/>
          </a:blip>
          <a:stretch>
            <a:fillRect/>
          </a:stretch>
        </p:blipFill>
        <p:spPr>
          <a:xfrm>
            <a:off x="-118525" y="0"/>
            <a:ext cx="9262525" cy="521018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22"/>
        <p:cNvGrpSpPr/>
        <p:nvPr/>
      </p:nvGrpSpPr>
      <p:grpSpPr>
        <a:xfrm>
          <a:off x="0" y="0"/>
          <a:ext cx="0" cy="0"/>
          <a:chOff x="0" y="0"/>
          <a:chExt cx="0" cy="0"/>
        </a:xfrm>
      </p:grpSpPr>
      <p:sp>
        <p:nvSpPr>
          <p:cNvPr id="323" name="Google Shape;323;p22"/>
          <p:cNvSpPr txBox="1">
            <a:spLocks noGrp="1"/>
          </p:cNvSpPr>
          <p:nvPr>
            <p:ph type="title"/>
          </p:nvPr>
        </p:nvSpPr>
        <p:spPr>
          <a:xfrm>
            <a:off x="810600" y="1039200"/>
            <a:ext cx="7522800" cy="306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00"/>
                </a:solidFill>
              </a:rPr>
              <a:t>Staff Transitions</a:t>
            </a:r>
            <a:endParaRPr sz="3300"/>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2082</Words>
  <Application>Microsoft Macintosh PowerPoint</Application>
  <PresentationFormat>On-screen Show (16:9)</PresentationFormat>
  <Paragraphs>394</Paragraphs>
  <Slides>47</Slides>
  <Notes>47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Nunito</vt:lpstr>
      <vt:lpstr>Times New Roman</vt:lpstr>
      <vt:lpstr>Roboto</vt:lpstr>
      <vt:lpstr>Maven Pro</vt:lpstr>
      <vt:lpstr>Momentum</vt:lpstr>
      <vt:lpstr>Welcome!</vt:lpstr>
      <vt:lpstr>Hill Country Annual Business Meeting  2024</vt:lpstr>
      <vt:lpstr>PowerPoint Presentation</vt:lpstr>
      <vt:lpstr>PowerPoint Presentation</vt:lpstr>
      <vt:lpstr>PowerPoint Presentation</vt:lpstr>
      <vt:lpstr>Looking Back  COVID to 2024</vt:lpstr>
      <vt:lpstr>Operational Changes</vt:lpstr>
      <vt:lpstr>PowerPoint Presentation</vt:lpstr>
      <vt:lpstr>Staff Transitions</vt:lpstr>
      <vt:lpstr>Full-Time Staff:  Bryan Threlkeld - Senior Pastor Jason Arnold - Executive Pastor Mike O’Bannion - Congregational Care/Sun City Troy Robinson - Associate Pastor (May, 2024) Kristal Hill - Children’s Ministry Director (Facility) Pat Mize - Youth Pastor (May, 2024) Dylan Torres - Worship, Social Media Director Matt Salley - Media &amp; Communications Director  </vt:lpstr>
      <vt:lpstr>Part-Time Staff:   Stephanie Arnold - Connections Director Chuck Abbott - Global Missions Director Kasie Kline - Sun City Worship Director Tara Kurtz - Family Ministries Director  </vt:lpstr>
      <vt:lpstr>Current State of the Church:  Attendance Finances Life-Change Ministries</vt:lpstr>
      <vt:lpstr>Ministry Wins in 2023:  Connections Children Youth Women’s Men’s Community (Small Groups)</vt:lpstr>
      <vt:lpstr>Areas Identified for Improvement:  Communications Processes and Procedures Formalization </vt:lpstr>
      <vt:lpstr>New Initiatives in 2024:  Family Ministry Connections Events Communications Upgrades Social Media Presence Increased Church-Wide Events Enhance Small Groups Discipleship Ministry Facility Upgrades </vt:lpstr>
      <vt:lpstr>Major Initiatives:  Comprehensive Spiritual Development Plan  First Church Plant - Harker Heights March,2024  True Grace Bible Institute - Launch 2025  </vt:lpstr>
      <vt:lpstr>PowerPoint Presentation</vt:lpstr>
      <vt:lpstr>PowerPoint Presentation</vt:lpstr>
      <vt:lpstr>PowerPoint Presentation</vt:lpstr>
      <vt:lpstr>PowerPoint Presentation</vt:lpstr>
      <vt:lpstr>PowerPoint Presentation</vt:lpstr>
      <vt:lpstr>First Church Plant:  Harker Heights Bible Church (Steve Pascuzzi)   </vt:lpstr>
      <vt:lpstr>True Grace Bible Institute  A Biblical &amp; Spiritual  Training Center   </vt:lpstr>
      <vt:lpstr>True Grace  Bible Institute</vt:lpstr>
      <vt:lpstr>True Grace Bible Institute   Spirit &amp; Truth Knowledge &amp; Obedience</vt:lpstr>
      <vt:lpstr>True Grace Bible Institute   Courses (wisdom/knowledge) and  Labs/Practicums (training/obedience)</vt:lpstr>
      <vt:lpstr>True Grace Bible Institute   Advisor/Mentor “Follow my example as I follow the example of Christ.” - I Corinthians 11:1  Spiritual Fitness App  “Train yourself to be godly.” - I Timothy 4:7</vt:lpstr>
      <vt:lpstr>Why True Grace Bible Institute?   Deficit of knowledge of meat of God’s Word  Proliferation of false theology in evangelical churches/seminaries  Christians don’t know how to “do life with God” (not living the Spirit-filled, obedient life)  We need answer to pressing cultural questions  Most Christians don’t have a Biblical worldview</vt:lpstr>
      <vt:lpstr>True Grace Bible Institute Sample Courses:  Biblical Manhood / Biblical Womanhood Studies  The Role of Women in Ministry   The Reliability and Relevance of the Bible   (The canon, Bible translations, literal interpretation, etc)  Christianity and Hot-Topic Cultural Issues in America  (Gender issue, LGBTQ+, Race, Politics, Occult, Depression/Anxiety)</vt:lpstr>
      <vt:lpstr>True Grace Bible Institute Sample Courses:  The Controversial Sign Gifts  What the Bible Really says about Marriage and Divorce   A Biblical Response to the Accusations of Neo-Atheism   Biblical Theology - All 66 books of the Bible  Systematic Theology  Bible Survey - Comprehensive Overview of the Bible</vt:lpstr>
      <vt:lpstr>True Grace Bible Institute Sample Courses:   Lead Different: Understanding Personalities in Leadership Spirit &amp; Truth: Role of the Holy Spirit and Scripture Sola Fide: Salvation is by grace alone, faith alone, Christ alone Chosen but Free: God’s Sovereignty &amp; Man’s Free Will Historical Christianity: Theological Fallacies &amp; Traditionalism Biblical Languages &amp; Context: Roots of Poor Interpretation </vt:lpstr>
      <vt:lpstr>PowerPoint Presentation</vt:lpstr>
      <vt:lpstr>PowerPoint Presentation</vt:lpstr>
      <vt:lpstr>In-Progress Training Modules</vt:lpstr>
      <vt:lpstr>True Grace Bible Institute  Sample Courses</vt:lpstr>
      <vt:lpstr>True Grace Bible Institute  Sample Courses</vt:lpstr>
      <vt:lpstr>True Grace Bible Institute   “Until we all reach unity in the faith and in the knowledge of God’s Son, growing into maturity with a stature measured by Christ’s fullness.”   Ephesians 4:13</vt:lpstr>
      <vt:lpstr>Structured Programs   Comprehensive Biblical and Spiritual  Training and Accountability  Pre-Requisites 101,201,301,401 Courses Graduate Studies </vt:lpstr>
      <vt:lpstr>True Grace Bible Institute    Advisor/Mentor “Follow my example as I follow the example of Christ.” - I Corinthians 11:1  Spiritual Fitness App  “Train yourself to be godly.” - I Timothy 4:7</vt:lpstr>
      <vt:lpstr>Pastoral Skills Training</vt:lpstr>
      <vt:lpstr>PowerPoint Presentation</vt:lpstr>
      <vt:lpstr>Growing Christian Defined</vt:lpstr>
      <vt:lpstr>Making Disciples</vt:lpstr>
      <vt:lpstr>“And he himself gave some to be apostles, some prophets, some evangelists, some pastors and teachers, to equip the saints for the work of ministry, to build up the body of Christ…”   Ephesians 4:11-12</vt:lpstr>
      <vt:lpstr>“Preach the Word; be ready in season and out of season; correct, rebuke, and encourage with great patience and teaching.”   II Timothy 4:2</vt:lpstr>
      <vt:lpstr>“All Scripture is inspired by God and is profitable for teaching, for rebuking, for correcting, for training in righteousness.”   II Timothy 3:16</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cp:lastModifiedBy>Josh Bissell</cp:lastModifiedBy>
  <cp:revision>1</cp:revision>
  <dcterms:modified xsi:type="dcterms:W3CDTF">2024-02-18T23:41:41Z</dcterms:modified>
</cp:coreProperties>
</file>